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313" r:id="rId2"/>
    <p:sldId id="302" r:id="rId3"/>
    <p:sldId id="298" r:id="rId4"/>
    <p:sldId id="290" r:id="rId5"/>
    <p:sldId id="292" r:id="rId6"/>
    <p:sldId id="293" r:id="rId7"/>
    <p:sldId id="319" r:id="rId8"/>
    <p:sldId id="300" r:id="rId9"/>
    <p:sldId id="322" r:id="rId10"/>
    <p:sldId id="323" r:id="rId11"/>
    <p:sldId id="309" r:id="rId12"/>
    <p:sldId id="308" r:id="rId13"/>
    <p:sldId id="310" r:id="rId14"/>
    <p:sldId id="320" r:id="rId15"/>
    <p:sldId id="311" r:id="rId16"/>
    <p:sldId id="321" r:id="rId17"/>
    <p:sldId id="317" r:id="rId18"/>
    <p:sldId id="324" r:id="rId19"/>
    <p:sldId id="325" r:id="rId20"/>
    <p:sldId id="304" r:id="rId21"/>
    <p:sldId id="305" r:id="rId22"/>
    <p:sldId id="297" r:id="rId23"/>
    <p:sldId id="318" r:id="rId24"/>
    <p:sldId id="286"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506" y="-1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2CE191F-D61C-4C91-A642-3F0FD012442D}" type="datetimeFigureOut">
              <a:rPr lang="en-US" smtClean="0"/>
              <a:t>8/20/2014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F47F4E5-F76F-4602-BCAC-AA32D25C9498}" type="slidenum">
              <a:rPr lang="en-US" smtClean="0"/>
              <a:t>‹#›</a:t>
            </a:fld>
            <a:endParaRPr lang="en-US"/>
          </a:p>
        </p:txBody>
      </p:sp>
    </p:spTree>
    <p:extLst>
      <p:ext uri="{BB962C8B-B14F-4D97-AF65-F5344CB8AC3E}">
        <p14:creationId xmlns:p14="http://schemas.microsoft.com/office/powerpoint/2010/main" val="14591872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DD8C4F0-2418-4F61-9A73-B4B3A08B5DC1}" type="datetimeFigureOut">
              <a:rPr lang="en-US" smtClean="0"/>
              <a:t>8/20/2014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2E1741B-50B3-411D-B87A-E92F66CA41CA}" type="slidenum">
              <a:rPr lang="en-US" smtClean="0"/>
              <a:t>‹#›</a:t>
            </a:fld>
            <a:endParaRPr lang="en-US"/>
          </a:p>
        </p:txBody>
      </p:sp>
    </p:spTree>
    <p:extLst>
      <p:ext uri="{BB962C8B-B14F-4D97-AF65-F5344CB8AC3E}">
        <p14:creationId xmlns:p14="http://schemas.microsoft.com/office/powerpoint/2010/main" val="1461391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Left side of folder.  Log-in to your computer.</a:t>
            </a:r>
            <a:r>
              <a:rPr lang="en-US" baseline="0" dirty="0" smtClean="0"/>
              <a:t>  Go to www.trumbullesc.org, curriculum, student growth measures, important SGM resources, third link down “Sample template.doc”</a:t>
            </a:r>
            <a:endParaRPr lang="en-US" dirty="0"/>
          </a:p>
        </p:txBody>
      </p:sp>
      <p:sp>
        <p:nvSpPr>
          <p:cNvPr id="4" name="Slide Number Placeholder 3"/>
          <p:cNvSpPr>
            <a:spLocks noGrp="1"/>
          </p:cNvSpPr>
          <p:nvPr>
            <p:ph type="sldNum" sz="quarter" idx="10"/>
          </p:nvPr>
        </p:nvSpPr>
        <p:spPr/>
        <p:txBody>
          <a:bodyPr/>
          <a:lstStyle/>
          <a:p>
            <a:fld id="{C2E1741B-50B3-411D-B87A-E92F66CA41CA}" type="slidenum">
              <a:rPr lang="en-US" smtClean="0"/>
              <a:t>3</a:t>
            </a:fld>
            <a:endParaRPr lang="en-US"/>
          </a:p>
        </p:txBody>
      </p:sp>
    </p:spTree>
    <p:extLst>
      <p:ext uri="{BB962C8B-B14F-4D97-AF65-F5344CB8AC3E}">
        <p14:creationId xmlns:p14="http://schemas.microsoft.com/office/powerpoint/2010/main" val="3615536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p:spPr>
        <p:txBody>
          <a:bodyPr/>
          <a:lstStyle/>
          <a:p>
            <a:endParaRPr lang="en-US" dirty="0" smtClean="0">
              <a:latin typeface="Times New Roman" pitchFamily="18" charset="0"/>
              <a:cs typeface="Times New Roman" pitchFamily="18" charset="0"/>
            </a:endParaRPr>
          </a:p>
        </p:txBody>
      </p:sp>
      <p:sp>
        <p:nvSpPr>
          <p:cNvPr id="91140" name="Slide Number Placeholder 3"/>
          <p:cNvSpPr>
            <a:spLocks noGrp="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MS PGothic" pitchFamily="34" charset="-128"/>
              </a:defRPr>
            </a:lvl1pPr>
            <a:lvl2pPr marL="749798" indent="-288383">
              <a:defRPr sz="2400">
                <a:solidFill>
                  <a:schemeClr val="tx1"/>
                </a:solidFill>
                <a:latin typeface="Times New Roman" pitchFamily="18" charset="0"/>
                <a:ea typeface="MS PGothic" pitchFamily="34" charset="-128"/>
              </a:defRPr>
            </a:lvl2pPr>
            <a:lvl3pPr marL="1153537" indent="-230707">
              <a:defRPr sz="2400">
                <a:solidFill>
                  <a:schemeClr val="tx1"/>
                </a:solidFill>
                <a:latin typeface="Times New Roman" pitchFamily="18" charset="0"/>
                <a:ea typeface="MS PGothic" pitchFamily="34" charset="-128"/>
              </a:defRPr>
            </a:lvl3pPr>
            <a:lvl4pPr marL="1614950" indent="-230707">
              <a:defRPr sz="2400">
                <a:solidFill>
                  <a:schemeClr val="tx1"/>
                </a:solidFill>
                <a:latin typeface="Times New Roman" pitchFamily="18" charset="0"/>
                <a:ea typeface="MS PGothic" pitchFamily="34" charset="-128"/>
              </a:defRPr>
            </a:lvl4pPr>
            <a:lvl5pPr marL="2076363" indent="-230707">
              <a:defRPr sz="2400">
                <a:solidFill>
                  <a:schemeClr val="tx1"/>
                </a:solidFill>
                <a:latin typeface="Times New Roman" pitchFamily="18" charset="0"/>
                <a:ea typeface="MS PGothic" pitchFamily="34" charset="-128"/>
              </a:defRPr>
            </a:lvl5pPr>
            <a:lvl6pPr marL="2537779" indent="-230707"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99193" indent="-230707"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60607" indent="-230707"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922022" indent="-230707"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defRPr/>
            </a:pPr>
            <a:fld id="{BACE76B9-1AA8-4858-8853-8820DAF0EE57}" type="slidenum">
              <a:rPr lang="en-US" sz="1200">
                <a:solidFill>
                  <a:srgbClr val="000000"/>
                </a:solidFill>
              </a:rPr>
              <a:pPr>
                <a:defRPr/>
              </a:pPr>
              <a:t>11</a:t>
            </a:fld>
            <a:endParaRPr lang="en-US" sz="1200" dirty="0">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dirty="0">
              <a:latin typeface="Times New Roman" charset="0"/>
              <a:ea typeface="ＭＳ Ｐゴシック" charset="0"/>
              <a:cs typeface="+mn-cs"/>
            </a:endParaRPr>
          </a:p>
        </p:txBody>
      </p:sp>
      <p:sp>
        <p:nvSpPr>
          <p:cNvPr id="92164" name="Slide Number Placeholder 3"/>
          <p:cNvSpPr>
            <a:spLocks noGrp="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MS PGothic" pitchFamily="34" charset="-128"/>
              </a:defRPr>
            </a:lvl1pPr>
            <a:lvl2pPr marL="749798" indent="-288383">
              <a:defRPr sz="2400">
                <a:solidFill>
                  <a:schemeClr val="tx1"/>
                </a:solidFill>
                <a:latin typeface="Times New Roman" pitchFamily="18" charset="0"/>
                <a:ea typeface="MS PGothic" pitchFamily="34" charset="-128"/>
              </a:defRPr>
            </a:lvl2pPr>
            <a:lvl3pPr marL="1153537" indent="-230707">
              <a:defRPr sz="2400">
                <a:solidFill>
                  <a:schemeClr val="tx1"/>
                </a:solidFill>
                <a:latin typeface="Times New Roman" pitchFamily="18" charset="0"/>
                <a:ea typeface="MS PGothic" pitchFamily="34" charset="-128"/>
              </a:defRPr>
            </a:lvl3pPr>
            <a:lvl4pPr marL="1614950" indent="-230707">
              <a:defRPr sz="2400">
                <a:solidFill>
                  <a:schemeClr val="tx1"/>
                </a:solidFill>
                <a:latin typeface="Times New Roman" pitchFamily="18" charset="0"/>
                <a:ea typeface="MS PGothic" pitchFamily="34" charset="-128"/>
              </a:defRPr>
            </a:lvl4pPr>
            <a:lvl5pPr marL="2076363" indent="-230707">
              <a:defRPr sz="2400">
                <a:solidFill>
                  <a:schemeClr val="tx1"/>
                </a:solidFill>
                <a:latin typeface="Times New Roman" pitchFamily="18" charset="0"/>
                <a:ea typeface="MS PGothic" pitchFamily="34" charset="-128"/>
              </a:defRPr>
            </a:lvl5pPr>
            <a:lvl6pPr marL="2537779" indent="-230707"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99193" indent="-230707"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60607" indent="-230707"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922022" indent="-230707"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defRPr/>
            </a:pPr>
            <a:fld id="{006B93CD-1E02-4240-B3FA-179137D2D969}" type="slidenum">
              <a:rPr lang="en-US" sz="1200">
                <a:solidFill>
                  <a:srgbClr val="000000"/>
                </a:solidFill>
              </a:rPr>
              <a:pPr>
                <a:defRPr/>
              </a:pPr>
              <a:t>12</a:t>
            </a:fld>
            <a:endParaRPr lang="en-US" sz="1200" dirty="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dirty="0" smtClean="0">
              <a:latin typeface="Times New Roman" pitchFamily="18" charset="0"/>
            </a:endParaRPr>
          </a:p>
          <a:p>
            <a:pPr>
              <a:defRPr/>
            </a:pPr>
            <a:r>
              <a:rPr lang="en-US" dirty="0" smtClean="0">
                <a:latin typeface="Times New Roman" pitchFamily="18" charset="0"/>
              </a:rPr>
              <a:t>Specifies how the SLO will address applicable standards from the highest ranking of the following: </a:t>
            </a:r>
            <a:r>
              <a:rPr lang="en-US" b="1" u="sng" dirty="0" smtClean="0">
                <a:solidFill>
                  <a:srgbClr val="C00000"/>
                </a:solidFill>
                <a:latin typeface="Times New Roman" pitchFamily="18" charset="0"/>
              </a:rPr>
              <a:t>(1) Common Core State Standards</a:t>
            </a:r>
            <a:r>
              <a:rPr lang="en-US" b="1" u="sng" dirty="0" smtClean="0">
                <a:latin typeface="Times New Roman" pitchFamily="18" charset="0"/>
              </a:rPr>
              <a:t>, </a:t>
            </a:r>
            <a:r>
              <a:rPr lang="en-US" dirty="0" smtClean="0">
                <a:latin typeface="Times New Roman" pitchFamily="18" charset="0"/>
              </a:rPr>
              <a:t>(2) Ohio Academic Content Standards, or (3) national standards put forth by education organizations</a:t>
            </a:r>
          </a:p>
          <a:p>
            <a:pPr>
              <a:defRPr/>
            </a:pPr>
            <a:endParaRPr lang="en-US" dirty="0" smtClean="0">
              <a:latin typeface="Times New Roman" pitchFamily="18" charset="0"/>
            </a:endParaRPr>
          </a:p>
          <a:p>
            <a:pPr>
              <a:defRPr/>
            </a:pPr>
            <a:r>
              <a:rPr lang="en-US" dirty="0" smtClean="0">
                <a:latin typeface="Times New Roman" pitchFamily="18" charset="0"/>
              </a:rPr>
              <a:t>The content or skill area should represent the essential learning and big ideas/domains of the course content such as key skills or overarching content, and should be selected based upon the identified areas from the data analysis. </a:t>
            </a:r>
          </a:p>
          <a:p>
            <a:pPr eaLnBrk="1" hangingPunct="1">
              <a:buFont typeface="Wingdings" pitchFamily="2" charset="2"/>
              <a:buNone/>
              <a:defRPr/>
            </a:pPr>
            <a:r>
              <a:rPr lang="en-US" dirty="0" smtClean="0">
                <a:latin typeface="Times New Roman" pitchFamily="18" charset="0"/>
              </a:rPr>
              <a:t>Content should be broad enough to represent the most important learning or overarching skills, but narrow enough to be measured.  </a:t>
            </a:r>
          </a:p>
          <a:p>
            <a:pPr eaLnBrk="1" hangingPunct="1">
              <a:buFont typeface="Wingdings" pitchFamily="2" charset="2"/>
              <a:buNone/>
              <a:defRPr/>
            </a:pPr>
            <a:r>
              <a:rPr lang="en-US" i="1" dirty="0" smtClean="0">
                <a:latin typeface="Times New Roman" pitchFamily="18" charset="0"/>
              </a:rPr>
              <a:t>Think about what content do the students need in order to be successful next year or in the next course? </a:t>
            </a:r>
            <a:endParaRPr lang="en-US" dirty="0" smtClean="0">
              <a:latin typeface="Times New Roman" pitchFamily="18" charset="0"/>
            </a:endParaRPr>
          </a:p>
          <a:p>
            <a:pPr>
              <a:defRPr/>
            </a:pPr>
            <a:endParaRPr lang="en-US" dirty="0" smtClean="0">
              <a:latin typeface="Times New Roman" pitchFamily="18" charset="0"/>
            </a:endParaRPr>
          </a:p>
          <a:p>
            <a:pPr>
              <a:defRPr/>
            </a:pPr>
            <a:r>
              <a:rPr lang="en-US" dirty="0" smtClean="0">
                <a:latin typeface="Times New Roman" pitchFamily="18" charset="0"/>
              </a:rPr>
              <a:t>Is the SLO the targeted???  Either way…explicitly state whether or not it is, so the approval committee will know.</a:t>
            </a:r>
          </a:p>
          <a:p>
            <a:pPr>
              <a:defRPr/>
            </a:pPr>
            <a:endParaRPr lang="en-US" dirty="0" smtClean="0">
              <a:latin typeface="Times New Roman" pitchFamily="18" charset="0"/>
            </a:endParaRPr>
          </a:p>
          <a:p>
            <a:pPr>
              <a:defRPr/>
            </a:pPr>
            <a:endParaRPr lang="en-US" dirty="0" smtClean="0">
              <a:latin typeface="Times New Roman" pitchFamily="18" charset="0"/>
            </a:endParaRPr>
          </a:p>
        </p:txBody>
      </p:sp>
      <p:sp>
        <p:nvSpPr>
          <p:cNvPr id="93188" name="Slide Number Placeholder 3"/>
          <p:cNvSpPr>
            <a:spLocks noGrp="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MS PGothic" pitchFamily="34" charset="-128"/>
              </a:defRPr>
            </a:lvl1pPr>
            <a:lvl2pPr marL="749798" indent="-288383">
              <a:defRPr sz="2400">
                <a:solidFill>
                  <a:schemeClr val="tx1"/>
                </a:solidFill>
                <a:latin typeface="Times New Roman" pitchFamily="18" charset="0"/>
                <a:ea typeface="MS PGothic" pitchFamily="34" charset="-128"/>
              </a:defRPr>
            </a:lvl2pPr>
            <a:lvl3pPr marL="1153537" indent="-230707">
              <a:defRPr sz="2400">
                <a:solidFill>
                  <a:schemeClr val="tx1"/>
                </a:solidFill>
                <a:latin typeface="Times New Roman" pitchFamily="18" charset="0"/>
                <a:ea typeface="MS PGothic" pitchFamily="34" charset="-128"/>
              </a:defRPr>
            </a:lvl3pPr>
            <a:lvl4pPr marL="1614950" indent="-230707">
              <a:defRPr sz="2400">
                <a:solidFill>
                  <a:schemeClr val="tx1"/>
                </a:solidFill>
                <a:latin typeface="Times New Roman" pitchFamily="18" charset="0"/>
                <a:ea typeface="MS PGothic" pitchFamily="34" charset="-128"/>
              </a:defRPr>
            </a:lvl4pPr>
            <a:lvl5pPr marL="2076363" indent="-230707">
              <a:defRPr sz="2400">
                <a:solidFill>
                  <a:schemeClr val="tx1"/>
                </a:solidFill>
                <a:latin typeface="Times New Roman" pitchFamily="18" charset="0"/>
                <a:ea typeface="MS PGothic" pitchFamily="34" charset="-128"/>
              </a:defRPr>
            </a:lvl5pPr>
            <a:lvl6pPr marL="2537779" indent="-230707"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99193" indent="-230707"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60607" indent="-230707"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922022" indent="-230707"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defRPr/>
            </a:pPr>
            <a:fld id="{158BF76D-3E3E-4748-8BFF-1199AAA73A77}" type="slidenum">
              <a:rPr lang="en-US" sz="1200">
                <a:solidFill>
                  <a:srgbClr val="000000"/>
                </a:solidFill>
              </a:rPr>
              <a:pPr>
                <a:defRPr/>
              </a:pPr>
              <a:t>13</a:t>
            </a:fld>
            <a:endParaRPr lang="en-US" sz="1200" dirty="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dirty="0" smtClean="0">
              <a:latin typeface="Times New Roman" pitchFamily="18" charset="0"/>
            </a:endParaRPr>
          </a:p>
          <a:p>
            <a:pPr>
              <a:defRPr/>
            </a:pPr>
            <a:r>
              <a:rPr lang="en-US" dirty="0" smtClean="0">
                <a:latin typeface="Times New Roman" pitchFamily="18" charset="0"/>
              </a:rPr>
              <a:t>Specifies how the SLO will address applicable standards from the highest ranking of the following: </a:t>
            </a:r>
            <a:r>
              <a:rPr lang="en-US" b="1" u="sng" dirty="0" smtClean="0">
                <a:solidFill>
                  <a:srgbClr val="C00000"/>
                </a:solidFill>
                <a:latin typeface="Times New Roman" pitchFamily="18" charset="0"/>
              </a:rPr>
              <a:t>(1) Common Core State Standards</a:t>
            </a:r>
            <a:r>
              <a:rPr lang="en-US" b="1" u="sng" dirty="0" smtClean="0">
                <a:latin typeface="Times New Roman" pitchFamily="18" charset="0"/>
              </a:rPr>
              <a:t>, </a:t>
            </a:r>
            <a:r>
              <a:rPr lang="en-US" dirty="0" smtClean="0">
                <a:latin typeface="Times New Roman" pitchFamily="18" charset="0"/>
              </a:rPr>
              <a:t>(2) Ohio Academic Content Standards, or (3) national standards put forth by education organizations</a:t>
            </a:r>
          </a:p>
          <a:p>
            <a:pPr>
              <a:defRPr/>
            </a:pPr>
            <a:endParaRPr lang="en-US" dirty="0" smtClean="0">
              <a:latin typeface="Times New Roman" pitchFamily="18" charset="0"/>
            </a:endParaRPr>
          </a:p>
          <a:p>
            <a:pPr>
              <a:defRPr/>
            </a:pPr>
            <a:r>
              <a:rPr lang="en-US" dirty="0" smtClean="0">
                <a:latin typeface="Times New Roman" pitchFamily="18" charset="0"/>
              </a:rPr>
              <a:t>The content or skill area should represent the essential learning and big ideas/domains of the course content such as key skills or overarching content, and should be selected based upon the identified areas from the data analysis. </a:t>
            </a:r>
          </a:p>
          <a:p>
            <a:pPr eaLnBrk="1" hangingPunct="1">
              <a:buFont typeface="Wingdings" pitchFamily="2" charset="2"/>
              <a:buNone/>
              <a:defRPr/>
            </a:pPr>
            <a:r>
              <a:rPr lang="en-US" dirty="0" smtClean="0">
                <a:latin typeface="Times New Roman" pitchFamily="18" charset="0"/>
              </a:rPr>
              <a:t>Content should be broad enough to represent the most important learning or overarching skills, but narrow enough to be measured.  </a:t>
            </a:r>
          </a:p>
          <a:p>
            <a:pPr eaLnBrk="1" hangingPunct="1">
              <a:buFont typeface="Wingdings" pitchFamily="2" charset="2"/>
              <a:buNone/>
              <a:defRPr/>
            </a:pPr>
            <a:r>
              <a:rPr lang="en-US" i="1" dirty="0" smtClean="0">
                <a:latin typeface="Times New Roman" pitchFamily="18" charset="0"/>
              </a:rPr>
              <a:t>Think about what content do the students need in order to be successful next year or in the next course? </a:t>
            </a:r>
            <a:endParaRPr lang="en-US" dirty="0" smtClean="0">
              <a:latin typeface="Times New Roman" pitchFamily="18" charset="0"/>
            </a:endParaRPr>
          </a:p>
          <a:p>
            <a:pPr>
              <a:defRPr/>
            </a:pPr>
            <a:endParaRPr lang="en-US" dirty="0" smtClean="0">
              <a:latin typeface="Times New Roman" pitchFamily="18" charset="0"/>
            </a:endParaRPr>
          </a:p>
          <a:p>
            <a:pPr>
              <a:defRPr/>
            </a:pPr>
            <a:r>
              <a:rPr lang="en-US" dirty="0" smtClean="0">
                <a:latin typeface="Times New Roman" pitchFamily="18" charset="0"/>
              </a:rPr>
              <a:t>Is the SLO the targeted???  Either way…explicitly state whether or not it is, so the approval committee will know.</a:t>
            </a:r>
          </a:p>
          <a:p>
            <a:pPr>
              <a:defRPr/>
            </a:pPr>
            <a:endParaRPr lang="en-US" dirty="0" smtClean="0">
              <a:latin typeface="Times New Roman" pitchFamily="18" charset="0"/>
            </a:endParaRPr>
          </a:p>
          <a:p>
            <a:pPr>
              <a:defRPr/>
            </a:pPr>
            <a:endParaRPr lang="en-US" dirty="0" smtClean="0">
              <a:latin typeface="Times New Roman" pitchFamily="18" charset="0"/>
            </a:endParaRPr>
          </a:p>
        </p:txBody>
      </p:sp>
      <p:sp>
        <p:nvSpPr>
          <p:cNvPr id="93188" name="Slide Number Placeholder 3"/>
          <p:cNvSpPr>
            <a:spLocks noGrp="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MS PGothic" pitchFamily="34" charset="-128"/>
              </a:defRPr>
            </a:lvl1pPr>
            <a:lvl2pPr marL="749798" indent="-288383">
              <a:defRPr sz="2400">
                <a:solidFill>
                  <a:schemeClr val="tx1"/>
                </a:solidFill>
                <a:latin typeface="Times New Roman" pitchFamily="18" charset="0"/>
                <a:ea typeface="MS PGothic" pitchFamily="34" charset="-128"/>
              </a:defRPr>
            </a:lvl2pPr>
            <a:lvl3pPr marL="1153537" indent="-230707">
              <a:defRPr sz="2400">
                <a:solidFill>
                  <a:schemeClr val="tx1"/>
                </a:solidFill>
                <a:latin typeface="Times New Roman" pitchFamily="18" charset="0"/>
                <a:ea typeface="MS PGothic" pitchFamily="34" charset="-128"/>
              </a:defRPr>
            </a:lvl3pPr>
            <a:lvl4pPr marL="1614950" indent="-230707">
              <a:defRPr sz="2400">
                <a:solidFill>
                  <a:schemeClr val="tx1"/>
                </a:solidFill>
                <a:latin typeface="Times New Roman" pitchFamily="18" charset="0"/>
                <a:ea typeface="MS PGothic" pitchFamily="34" charset="-128"/>
              </a:defRPr>
            </a:lvl4pPr>
            <a:lvl5pPr marL="2076363" indent="-230707">
              <a:defRPr sz="2400">
                <a:solidFill>
                  <a:schemeClr val="tx1"/>
                </a:solidFill>
                <a:latin typeface="Times New Roman" pitchFamily="18" charset="0"/>
                <a:ea typeface="MS PGothic" pitchFamily="34" charset="-128"/>
              </a:defRPr>
            </a:lvl5pPr>
            <a:lvl6pPr marL="2537779" indent="-230707"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99193" indent="-230707"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60607" indent="-230707"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922022" indent="-230707"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defRPr/>
            </a:pPr>
            <a:fld id="{158BF76D-3E3E-4748-8BFF-1199AAA73A77}" type="slidenum">
              <a:rPr lang="en-US" sz="1200">
                <a:solidFill>
                  <a:srgbClr val="000000"/>
                </a:solidFill>
              </a:rPr>
              <a:pPr>
                <a:defRPr/>
              </a:pPr>
              <a:t>14</a:t>
            </a:fld>
            <a:endParaRPr lang="en-US" sz="1200" dirty="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ea typeface="MS PGothic" pitchFamily="34" charset="-128"/>
              </a:rPr>
              <a:t>So, what are we saying is…everyone in our system has to be assessment literate.</a:t>
            </a:r>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868" indent="-285718" eaLnBrk="0" hangingPunct="0">
              <a:spcBef>
                <a:spcPct val="30000"/>
              </a:spcBef>
              <a:defRPr sz="1200">
                <a:solidFill>
                  <a:schemeClr val="tx1"/>
                </a:solidFill>
                <a:latin typeface="Calibri" pitchFamily="34" charset="0"/>
              </a:defRPr>
            </a:lvl2pPr>
            <a:lvl3pPr marL="1142874" indent="-228574" eaLnBrk="0" hangingPunct="0">
              <a:spcBef>
                <a:spcPct val="30000"/>
              </a:spcBef>
              <a:defRPr sz="1200">
                <a:solidFill>
                  <a:schemeClr val="tx1"/>
                </a:solidFill>
                <a:latin typeface="Calibri" pitchFamily="34" charset="0"/>
              </a:defRPr>
            </a:lvl3pPr>
            <a:lvl4pPr marL="1600023" indent="-228574" eaLnBrk="0" hangingPunct="0">
              <a:spcBef>
                <a:spcPct val="30000"/>
              </a:spcBef>
              <a:defRPr sz="1200">
                <a:solidFill>
                  <a:schemeClr val="tx1"/>
                </a:solidFill>
                <a:latin typeface="Calibri" pitchFamily="34" charset="0"/>
              </a:defRPr>
            </a:lvl4pPr>
            <a:lvl5pPr marL="2057174" indent="-228574" eaLnBrk="0" hangingPunct="0">
              <a:spcBef>
                <a:spcPct val="30000"/>
              </a:spcBef>
              <a:defRPr sz="1200">
                <a:solidFill>
                  <a:schemeClr val="tx1"/>
                </a:solidFill>
                <a:latin typeface="Calibri" pitchFamily="34" charset="0"/>
              </a:defRPr>
            </a:lvl5pPr>
            <a:lvl6pPr marL="2514322" indent="-228574" eaLnBrk="0" fontAlgn="base" hangingPunct="0">
              <a:spcBef>
                <a:spcPct val="30000"/>
              </a:spcBef>
              <a:spcAft>
                <a:spcPct val="0"/>
              </a:spcAft>
              <a:defRPr sz="1200">
                <a:solidFill>
                  <a:schemeClr val="tx1"/>
                </a:solidFill>
                <a:latin typeface="Calibri" pitchFamily="34" charset="0"/>
              </a:defRPr>
            </a:lvl6pPr>
            <a:lvl7pPr marL="2971470" indent="-228574" eaLnBrk="0" fontAlgn="base" hangingPunct="0">
              <a:spcBef>
                <a:spcPct val="30000"/>
              </a:spcBef>
              <a:spcAft>
                <a:spcPct val="0"/>
              </a:spcAft>
              <a:defRPr sz="1200">
                <a:solidFill>
                  <a:schemeClr val="tx1"/>
                </a:solidFill>
                <a:latin typeface="Calibri" pitchFamily="34" charset="0"/>
              </a:defRPr>
            </a:lvl7pPr>
            <a:lvl8pPr marL="3428621" indent="-228574" eaLnBrk="0" fontAlgn="base" hangingPunct="0">
              <a:spcBef>
                <a:spcPct val="30000"/>
              </a:spcBef>
              <a:spcAft>
                <a:spcPct val="0"/>
              </a:spcAft>
              <a:defRPr sz="1200">
                <a:solidFill>
                  <a:schemeClr val="tx1"/>
                </a:solidFill>
                <a:latin typeface="Calibri" pitchFamily="34" charset="0"/>
              </a:defRPr>
            </a:lvl8pPr>
            <a:lvl9pPr marL="3885770" indent="-2285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3D95E4C-AFB4-4F53-A46A-21EB60C10C2A}" type="slidenum">
              <a:rPr lang="en-US" altLang="en-US">
                <a:solidFill>
                  <a:srgbClr val="000000"/>
                </a:solidFill>
                <a:ea typeface="MS PGothic" pitchFamily="34" charset="-128"/>
              </a:rPr>
              <a:pPr eaLnBrk="1" hangingPunct="1">
                <a:spcBef>
                  <a:spcPct val="0"/>
                </a:spcBef>
              </a:pPr>
              <a:t>15</a:t>
            </a:fld>
            <a:endParaRPr lang="en-US" altLang="en-US" dirty="0">
              <a:solidFill>
                <a:srgbClr val="000000"/>
              </a:solidFill>
              <a:ea typeface="MS PGothic"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ea typeface="MS PGothic" pitchFamily="34" charset="-128"/>
              </a:rPr>
              <a:t>So, what are we saying is…everyone in our system has to be assessment literate.</a:t>
            </a:r>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868" indent="-285718" eaLnBrk="0" hangingPunct="0">
              <a:spcBef>
                <a:spcPct val="30000"/>
              </a:spcBef>
              <a:defRPr sz="1200">
                <a:solidFill>
                  <a:schemeClr val="tx1"/>
                </a:solidFill>
                <a:latin typeface="Calibri" pitchFamily="34" charset="0"/>
              </a:defRPr>
            </a:lvl2pPr>
            <a:lvl3pPr marL="1142874" indent="-228574" eaLnBrk="0" hangingPunct="0">
              <a:spcBef>
                <a:spcPct val="30000"/>
              </a:spcBef>
              <a:defRPr sz="1200">
                <a:solidFill>
                  <a:schemeClr val="tx1"/>
                </a:solidFill>
                <a:latin typeface="Calibri" pitchFamily="34" charset="0"/>
              </a:defRPr>
            </a:lvl3pPr>
            <a:lvl4pPr marL="1600023" indent="-228574" eaLnBrk="0" hangingPunct="0">
              <a:spcBef>
                <a:spcPct val="30000"/>
              </a:spcBef>
              <a:defRPr sz="1200">
                <a:solidFill>
                  <a:schemeClr val="tx1"/>
                </a:solidFill>
                <a:latin typeface="Calibri" pitchFamily="34" charset="0"/>
              </a:defRPr>
            </a:lvl4pPr>
            <a:lvl5pPr marL="2057174" indent="-228574" eaLnBrk="0" hangingPunct="0">
              <a:spcBef>
                <a:spcPct val="30000"/>
              </a:spcBef>
              <a:defRPr sz="1200">
                <a:solidFill>
                  <a:schemeClr val="tx1"/>
                </a:solidFill>
                <a:latin typeface="Calibri" pitchFamily="34" charset="0"/>
              </a:defRPr>
            </a:lvl5pPr>
            <a:lvl6pPr marL="2514322" indent="-228574" eaLnBrk="0" fontAlgn="base" hangingPunct="0">
              <a:spcBef>
                <a:spcPct val="30000"/>
              </a:spcBef>
              <a:spcAft>
                <a:spcPct val="0"/>
              </a:spcAft>
              <a:defRPr sz="1200">
                <a:solidFill>
                  <a:schemeClr val="tx1"/>
                </a:solidFill>
                <a:latin typeface="Calibri" pitchFamily="34" charset="0"/>
              </a:defRPr>
            </a:lvl6pPr>
            <a:lvl7pPr marL="2971470" indent="-228574" eaLnBrk="0" fontAlgn="base" hangingPunct="0">
              <a:spcBef>
                <a:spcPct val="30000"/>
              </a:spcBef>
              <a:spcAft>
                <a:spcPct val="0"/>
              </a:spcAft>
              <a:defRPr sz="1200">
                <a:solidFill>
                  <a:schemeClr val="tx1"/>
                </a:solidFill>
                <a:latin typeface="Calibri" pitchFamily="34" charset="0"/>
              </a:defRPr>
            </a:lvl7pPr>
            <a:lvl8pPr marL="3428621" indent="-228574" eaLnBrk="0" fontAlgn="base" hangingPunct="0">
              <a:spcBef>
                <a:spcPct val="30000"/>
              </a:spcBef>
              <a:spcAft>
                <a:spcPct val="0"/>
              </a:spcAft>
              <a:defRPr sz="1200">
                <a:solidFill>
                  <a:schemeClr val="tx1"/>
                </a:solidFill>
                <a:latin typeface="Calibri" pitchFamily="34" charset="0"/>
              </a:defRPr>
            </a:lvl8pPr>
            <a:lvl9pPr marL="3885770" indent="-228574"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3D95E4C-AFB4-4F53-A46A-21EB60C10C2A}" type="slidenum">
              <a:rPr lang="en-US" altLang="en-US">
                <a:solidFill>
                  <a:srgbClr val="000000"/>
                </a:solidFill>
                <a:ea typeface="MS PGothic" pitchFamily="34" charset="-128"/>
              </a:rPr>
              <a:pPr eaLnBrk="1" hangingPunct="1">
                <a:spcBef>
                  <a:spcPct val="0"/>
                </a:spcBef>
              </a:pPr>
              <a:t>16</a:t>
            </a:fld>
            <a:endParaRPr lang="en-US" altLang="en-US" dirty="0">
              <a:solidFill>
                <a:srgbClr val="000000"/>
              </a:solidFill>
              <a:ea typeface="MS PGothic"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marL="173029" indent="-173029">
              <a:buFontTx/>
              <a:buChar char="•"/>
              <a:defRPr/>
            </a:pPr>
            <a:endParaRPr lang="en-US" dirty="0" smtClean="0">
              <a:latin typeface="Times New Roman" pitchFamily="18" charset="0"/>
            </a:endParaRPr>
          </a:p>
          <a:p>
            <a:pPr marL="173029" indent="-173029">
              <a:buFontTx/>
              <a:buChar char="•"/>
              <a:defRPr/>
            </a:pPr>
            <a:r>
              <a:rPr lang="en-US" dirty="0" smtClean="0">
                <a:latin typeface="Times New Roman" pitchFamily="18" charset="0"/>
              </a:rPr>
              <a:t>Key to remember: Target should be developmentally appropriate first, then rigorous and attainable.</a:t>
            </a:r>
          </a:p>
          <a:p>
            <a:pPr marL="173029" indent="-173029">
              <a:buFontTx/>
              <a:buChar char="•"/>
              <a:defRPr/>
            </a:pPr>
            <a:r>
              <a:rPr lang="en-US" dirty="0" smtClean="0">
                <a:latin typeface="Times New Roman" pitchFamily="18" charset="0"/>
              </a:rPr>
              <a:t>Because SLOs are flexible, they allow teachers to create growth targets that are appropriate to the teacher</a:t>
            </a:r>
            <a:r>
              <a:rPr lang="ja-JP" altLang="en-US" dirty="0" smtClean="0">
                <a:latin typeface="Times New Roman" pitchFamily="18" charset="0"/>
              </a:rPr>
              <a:t>’</a:t>
            </a:r>
            <a:r>
              <a:rPr lang="en-US" altLang="ja-JP" dirty="0" smtClean="0">
                <a:latin typeface="Times New Roman" pitchFamily="18" charset="0"/>
              </a:rPr>
              <a:t>s individual class, grade, or subject. </a:t>
            </a:r>
          </a:p>
          <a:p>
            <a:pPr marL="173029" indent="-173029">
              <a:buFontTx/>
              <a:buChar char="•"/>
              <a:defRPr/>
            </a:pPr>
            <a:r>
              <a:rPr lang="en-US" dirty="0" smtClean="0">
                <a:latin typeface="Times New Roman" pitchFamily="18" charset="0"/>
              </a:rPr>
              <a:t>In the beginning years of SLO implementation, knowing how to set rigorous yet realistic targets may be a challenge for teachers.</a:t>
            </a:r>
          </a:p>
          <a:p>
            <a:pPr marL="173029" indent="-173029">
              <a:buFontTx/>
              <a:buChar char="•"/>
              <a:defRPr/>
            </a:pPr>
            <a:r>
              <a:rPr lang="en-US" dirty="0" smtClean="0">
                <a:latin typeface="Times New Roman" pitchFamily="18" charset="0"/>
              </a:rPr>
              <a:t>Growth targets should include specific indicators of growth; such as percentages or questions answered correctly that demonstrate an increase in learning between two points in time. </a:t>
            </a:r>
          </a:p>
          <a:p>
            <a:pPr marL="173029" indent="-173029">
              <a:buFontTx/>
              <a:buChar char="•"/>
              <a:defRPr/>
            </a:pPr>
            <a:r>
              <a:rPr lang="en-US" dirty="0" smtClean="0">
                <a:latin typeface="Times New Roman" pitchFamily="18" charset="0"/>
              </a:rPr>
              <a:t>Recommended:  The target can be tiered for specific students in the classroom to allow all students to demonstrate growth or the target can be equally applicable to all students in a class, grade, or subject. Using tiered targets for students allows teachers to identify where each student begins the course and to determine the appropriate amount of growth for the student based on their baseline data. </a:t>
            </a:r>
          </a:p>
          <a:p>
            <a:pPr marL="173029" indent="-173029">
              <a:buFontTx/>
              <a:buChar char="•"/>
              <a:defRPr/>
            </a:pPr>
            <a:r>
              <a:rPr lang="en-US" dirty="0" smtClean="0">
                <a:latin typeface="Times New Roman" pitchFamily="18" charset="0"/>
              </a:rPr>
              <a:t>Should be rigorous, yet attainable, as determined by the baseline or pretest data. </a:t>
            </a:r>
          </a:p>
          <a:p>
            <a:pPr marL="173029" indent="-173029">
              <a:buFontTx/>
              <a:buChar char="•"/>
              <a:defRPr/>
            </a:pPr>
            <a:r>
              <a:rPr lang="en-US" dirty="0" smtClean="0">
                <a:latin typeface="Times New Roman" pitchFamily="18" charset="0"/>
              </a:rPr>
              <a:t>Acceptable growth targets allow the teacher to demonstrate growth for </a:t>
            </a:r>
            <a:r>
              <a:rPr lang="en-US" i="1" dirty="0" smtClean="0">
                <a:latin typeface="Times New Roman" pitchFamily="18" charset="0"/>
              </a:rPr>
              <a:t>all </a:t>
            </a:r>
            <a:r>
              <a:rPr lang="en-US" dirty="0" smtClean="0">
                <a:latin typeface="Times New Roman" pitchFamily="18" charset="0"/>
              </a:rPr>
              <a:t>students while the unacceptable SLOs focus solely on student mastery. </a:t>
            </a:r>
          </a:p>
        </p:txBody>
      </p:sp>
      <p:sp>
        <p:nvSpPr>
          <p:cNvPr id="98308" name="Slide Number Placeholder 3"/>
          <p:cNvSpPr>
            <a:spLocks noGrp="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MS PGothic" pitchFamily="34" charset="-128"/>
              </a:defRPr>
            </a:lvl1pPr>
            <a:lvl2pPr marL="749798" indent="-288383">
              <a:defRPr sz="2400">
                <a:solidFill>
                  <a:schemeClr val="tx1"/>
                </a:solidFill>
                <a:latin typeface="Times New Roman" pitchFamily="18" charset="0"/>
                <a:ea typeface="MS PGothic" pitchFamily="34" charset="-128"/>
              </a:defRPr>
            </a:lvl2pPr>
            <a:lvl3pPr marL="1153537" indent="-230707">
              <a:defRPr sz="2400">
                <a:solidFill>
                  <a:schemeClr val="tx1"/>
                </a:solidFill>
                <a:latin typeface="Times New Roman" pitchFamily="18" charset="0"/>
                <a:ea typeface="MS PGothic" pitchFamily="34" charset="-128"/>
              </a:defRPr>
            </a:lvl3pPr>
            <a:lvl4pPr marL="1614950" indent="-230707">
              <a:defRPr sz="2400">
                <a:solidFill>
                  <a:schemeClr val="tx1"/>
                </a:solidFill>
                <a:latin typeface="Times New Roman" pitchFamily="18" charset="0"/>
                <a:ea typeface="MS PGothic" pitchFamily="34" charset="-128"/>
              </a:defRPr>
            </a:lvl4pPr>
            <a:lvl5pPr marL="2076363" indent="-230707">
              <a:defRPr sz="2400">
                <a:solidFill>
                  <a:schemeClr val="tx1"/>
                </a:solidFill>
                <a:latin typeface="Times New Roman" pitchFamily="18" charset="0"/>
                <a:ea typeface="MS PGothic" pitchFamily="34" charset="-128"/>
              </a:defRPr>
            </a:lvl5pPr>
            <a:lvl6pPr marL="2537779" indent="-230707"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99193" indent="-230707"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60607" indent="-230707"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922022" indent="-230707"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defRPr/>
            </a:pPr>
            <a:fld id="{CDEDEEE0-6C1D-44F7-AEEF-8C2326FE744E}" type="slidenum">
              <a:rPr lang="en-US" sz="1200">
                <a:solidFill>
                  <a:srgbClr val="000000"/>
                </a:solidFill>
              </a:rPr>
              <a:pPr>
                <a:defRPr/>
              </a:pPr>
              <a:t>17</a:t>
            </a:fld>
            <a:endParaRPr lang="en-US" sz="1200" dirty="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a:ln/>
        </p:spPr>
      </p:sp>
      <p:sp>
        <p:nvSpPr>
          <p:cNvPr id="102403" name="Notes Placeholder 2"/>
          <p:cNvSpPr>
            <a:spLocks noGrp="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dirty="0">
              <a:latin typeface="Times New Roman" charset="0"/>
              <a:ea typeface="ＭＳ Ｐゴシック" charset="0"/>
              <a:cs typeface="+mn-cs"/>
            </a:endParaRPr>
          </a:p>
        </p:txBody>
      </p:sp>
      <p:sp>
        <p:nvSpPr>
          <p:cNvPr id="102404" name="Slide Number Placeholder 3"/>
          <p:cNvSpPr>
            <a:spLocks noGrp="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MS PGothic" pitchFamily="34" charset="-128"/>
              </a:defRPr>
            </a:lvl1pPr>
            <a:lvl2pPr marL="749798" indent="-288383">
              <a:defRPr sz="2400">
                <a:solidFill>
                  <a:schemeClr val="tx1"/>
                </a:solidFill>
                <a:latin typeface="Times New Roman" pitchFamily="18" charset="0"/>
                <a:ea typeface="MS PGothic" pitchFamily="34" charset="-128"/>
              </a:defRPr>
            </a:lvl2pPr>
            <a:lvl3pPr marL="1153537" indent="-230707">
              <a:defRPr sz="2400">
                <a:solidFill>
                  <a:schemeClr val="tx1"/>
                </a:solidFill>
                <a:latin typeface="Times New Roman" pitchFamily="18" charset="0"/>
                <a:ea typeface="MS PGothic" pitchFamily="34" charset="-128"/>
              </a:defRPr>
            </a:lvl3pPr>
            <a:lvl4pPr marL="1614950" indent="-230707">
              <a:defRPr sz="2400">
                <a:solidFill>
                  <a:schemeClr val="tx1"/>
                </a:solidFill>
                <a:latin typeface="Times New Roman" pitchFamily="18" charset="0"/>
                <a:ea typeface="MS PGothic" pitchFamily="34" charset="-128"/>
              </a:defRPr>
            </a:lvl4pPr>
            <a:lvl5pPr marL="2076363" indent="-230707">
              <a:defRPr sz="2400">
                <a:solidFill>
                  <a:schemeClr val="tx1"/>
                </a:solidFill>
                <a:latin typeface="Times New Roman" pitchFamily="18" charset="0"/>
                <a:ea typeface="MS PGothic" pitchFamily="34" charset="-128"/>
              </a:defRPr>
            </a:lvl5pPr>
            <a:lvl6pPr marL="2537779" indent="-230707"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99193" indent="-230707"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60607" indent="-230707"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922022" indent="-230707"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defRPr/>
            </a:pPr>
            <a:fld id="{79A5C9EA-F37E-4972-A430-3C24EA7D1773}" type="slidenum">
              <a:rPr lang="en-US" sz="1200">
                <a:solidFill>
                  <a:srgbClr val="000000"/>
                </a:solidFill>
              </a:rPr>
              <a:pPr>
                <a:defRPr/>
              </a:pPr>
              <a:t>23</a:t>
            </a:fld>
            <a:endParaRPr lang="en-US" sz="1200" dirty="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D95A99-A36C-4262-85B9-241D2D29853E}" type="datetimeFigureOut">
              <a:rPr lang="en-US" smtClean="0"/>
              <a:t>8/20/2014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988351-B905-42D4-9457-691E487C6BA1}" type="slidenum">
              <a:rPr lang="en-US" smtClean="0"/>
              <a:t>‹#›</a:t>
            </a:fld>
            <a:endParaRPr lang="en-US"/>
          </a:p>
        </p:txBody>
      </p:sp>
    </p:spTree>
    <p:extLst>
      <p:ext uri="{BB962C8B-B14F-4D97-AF65-F5344CB8AC3E}">
        <p14:creationId xmlns:p14="http://schemas.microsoft.com/office/powerpoint/2010/main" val="89738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D95A99-A36C-4262-85B9-241D2D29853E}" type="datetimeFigureOut">
              <a:rPr lang="en-US" smtClean="0"/>
              <a:t>8/20/2014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988351-B905-42D4-9457-691E487C6BA1}" type="slidenum">
              <a:rPr lang="en-US" smtClean="0"/>
              <a:t>‹#›</a:t>
            </a:fld>
            <a:endParaRPr lang="en-US"/>
          </a:p>
        </p:txBody>
      </p:sp>
    </p:spTree>
    <p:extLst>
      <p:ext uri="{BB962C8B-B14F-4D97-AF65-F5344CB8AC3E}">
        <p14:creationId xmlns:p14="http://schemas.microsoft.com/office/powerpoint/2010/main" val="3933248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D95A99-A36C-4262-85B9-241D2D29853E}" type="datetimeFigureOut">
              <a:rPr lang="en-US" smtClean="0"/>
              <a:t>8/20/2014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988351-B905-42D4-9457-691E487C6BA1}" type="slidenum">
              <a:rPr lang="en-US" smtClean="0"/>
              <a:t>‹#›</a:t>
            </a:fld>
            <a:endParaRPr lang="en-US"/>
          </a:p>
        </p:txBody>
      </p:sp>
    </p:spTree>
    <p:extLst>
      <p:ext uri="{BB962C8B-B14F-4D97-AF65-F5344CB8AC3E}">
        <p14:creationId xmlns:p14="http://schemas.microsoft.com/office/powerpoint/2010/main" val="2552876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D95A99-A36C-4262-85B9-241D2D29853E}" type="datetimeFigureOut">
              <a:rPr lang="en-US" smtClean="0"/>
              <a:t>8/20/2014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988351-B905-42D4-9457-691E487C6BA1}" type="slidenum">
              <a:rPr lang="en-US" smtClean="0"/>
              <a:t>‹#›</a:t>
            </a:fld>
            <a:endParaRPr lang="en-US"/>
          </a:p>
        </p:txBody>
      </p:sp>
    </p:spTree>
    <p:extLst>
      <p:ext uri="{BB962C8B-B14F-4D97-AF65-F5344CB8AC3E}">
        <p14:creationId xmlns:p14="http://schemas.microsoft.com/office/powerpoint/2010/main" val="3669540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D95A99-A36C-4262-85B9-241D2D29853E}" type="datetimeFigureOut">
              <a:rPr lang="en-US" smtClean="0"/>
              <a:t>8/20/2014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988351-B905-42D4-9457-691E487C6BA1}" type="slidenum">
              <a:rPr lang="en-US" smtClean="0"/>
              <a:t>‹#›</a:t>
            </a:fld>
            <a:endParaRPr lang="en-US"/>
          </a:p>
        </p:txBody>
      </p:sp>
    </p:spTree>
    <p:extLst>
      <p:ext uri="{BB962C8B-B14F-4D97-AF65-F5344CB8AC3E}">
        <p14:creationId xmlns:p14="http://schemas.microsoft.com/office/powerpoint/2010/main" val="1782720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D95A99-A36C-4262-85B9-241D2D29853E}" type="datetimeFigureOut">
              <a:rPr lang="en-US" smtClean="0"/>
              <a:t>8/20/2014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988351-B905-42D4-9457-691E487C6BA1}" type="slidenum">
              <a:rPr lang="en-US" smtClean="0"/>
              <a:t>‹#›</a:t>
            </a:fld>
            <a:endParaRPr lang="en-US"/>
          </a:p>
        </p:txBody>
      </p:sp>
    </p:spTree>
    <p:extLst>
      <p:ext uri="{BB962C8B-B14F-4D97-AF65-F5344CB8AC3E}">
        <p14:creationId xmlns:p14="http://schemas.microsoft.com/office/powerpoint/2010/main" val="2122502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D95A99-A36C-4262-85B9-241D2D29853E}" type="datetimeFigureOut">
              <a:rPr lang="en-US" smtClean="0"/>
              <a:t>8/20/2014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988351-B905-42D4-9457-691E487C6BA1}" type="slidenum">
              <a:rPr lang="en-US" smtClean="0"/>
              <a:t>‹#›</a:t>
            </a:fld>
            <a:endParaRPr lang="en-US"/>
          </a:p>
        </p:txBody>
      </p:sp>
    </p:spTree>
    <p:extLst>
      <p:ext uri="{BB962C8B-B14F-4D97-AF65-F5344CB8AC3E}">
        <p14:creationId xmlns:p14="http://schemas.microsoft.com/office/powerpoint/2010/main" val="169512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D95A99-A36C-4262-85B9-241D2D29853E}" type="datetimeFigureOut">
              <a:rPr lang="en-US" smtClean="0"/>
              <a:t>8/20/2014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988351-B905-42D4-9457-691E487C6BA1}" type="slidenum">
              <a:rPr lang="en-US" smtClean="0"/>
              <a:t>‹#›</a:t>
            </a:fld>
            <a:endParaRPr lang="en-US"/>
          </a:p>
        </p:txBody>
      </p:sp>
    </p:spTree>
    <p:extLst>
      <p:ext uri="{BB962C8B-B14F-4D97-AF65-F5344CB8AC3E}">
        <p14:creationId xmlns:p14="http://schemas.microsoft.com/office/powerpoint/2010/main" val="1649668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D95A99-A36C-4262-85B9-241D2D29853E}" type="datetimeFigureOut">
              <a:rPr lang="en-US" smtClean="0"/>
              <a:t>8/20/2014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988351-B905-42D4-9457-691E487C6BA1}" type="slidenum">
              <a:rPr lang="en-US" smtClean="0"/>
              <a:t>‹#›</a:t>
            </a:fld>
            <a:endParaRPr lang="en-US"/>
          </a:p>
        </p:txBody>
      </p:sp>
    </p:spTree>
    <p:extLst>
      <p:ext uri="{BB962C8B-B14F-4D97-AF65-F5344CB8AC3E}">
        <p14:creationId xmlns:p14="http://schemas.microsoft.com/office/powerpoint/2010/main" val="4147592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D95A99-A36C-4262-85B9-241D2D29853E}" type="datetimeFigureOut">
              <a:rPr lang="en-US" smtClean="0"/>
              <a:t>8/20/2014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988351-B905-42D4-9457-691E487C6BA1}" type="slidenum">
              <a:rPr lang="en-US" smtClean="0"/>
              <a:t>‹#›</a:t>
            </a:fld>
            <a:endParaRPr lang="en-US"/>
          </a:p>
        </p:txBody>
      </p:sp>
    </p:spTree>
    <p:extLst>
      <p:ext uri="{BB962C8B-B14F-4D97-AF65-F5344CB8AC3E}">
        <p14:creationId xmlns:p14="http://schemas.microsoft.com/office/powerpoint/2010/main" val="1700350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D95A99-A36C-4262-85B9-241D2D29853E}" type="datetimeFigureOut">
              <a:rPr lang="en-US" smtClean="0"/>
              <a:t>8/20/2014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988351-B905-42D4-9457-691E487C6BA1}" type="slidenum">
              <a:rPr lang="en-US" smtClean="0"/>
              <a:t>‹#›</a:t>
            </a:fld>
            <a:endParaRPr lang="en-US"/>
          </a:p>
        </p:txBody>
      </p:sp>
    </p:spTree>
    <p:extLst>
      <p:ext uri="{BB962C8B-B14F-4D97-AF65-F5344CB8AC3E}">
        <p14:creationId xmlns:p14="http://schemas.microsoft.com/office/powerpoint/2010/main" val="2396980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D95A99-A36C-4262-85B9-241D2D29853E}" type="datetimeFigureOut">
              <a:rPr lang="en-US" smtClean="0"/>
              <a:t>8/20/2014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988351-B905-42D4-9457-691E487C6BA1}" type="slidenum">
              <a:rPr lang="en-US" smtClean="0"/>
              <a:t>‹#›</a:t>
            </a:fld>
            <a:endParaRPr lang="en-US"/>
          </a:p>
        </p:txBody>
      </p:sp>
    </p:spTree>
    <p:extLst>
      <p:ext uri="{BB962C8B-B14F-4D97-AF65-F5344CB8AC3E}">
        <p14:creationId xmlns:p14="http://schemas.microsoft.com/office/powerpoint/2010/main" val="1159119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william.young@neomin.or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General Information</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sz="4000" dirty="0"/>
              <a:t>Initiate and complete the first five SLO sections</a:t>
            </a:r>
            <a:endParaRPr lang="en-US" sz="3900" dirty="0" smtClean="0"/>
          </a:p>
          <a:p>
            <a:r>
              <a:rPr lang="en-US" sz="3900" dirty="0" smtClean="0"/>
              <a:t>Use of PPT to guide the process</a:t>
            </a:r>
          </a:p>
          <a:p>
            <a:r>
              <a:rPr lang="en-US" sz="3900" dirty="0" smtClean="0"/>
              <a:t>Mostly work session </a:t>
            </a:r>
          </a:p>
          <a:p>
            <a:r>
              <a:rPr lang="en-US" sz="3900" dirty="0" smtClean="0"/>
              <a:t>Stay within what we can control</a:t>
            </a:r>
            <a:endParaRPr lang="en-US" sz="3500" dirty="0" smtClean="0"/>
          </a:p>
        </p:txBody>
      </p:sp>
      <p:pic>
        <p:nvPicPr>
          <p:cNvPr id="4" name="Picture 3" descr="H:\TCESC logos 2001\TCESC color transp bckgrnd.tif"/>
          <p:cNvPicPr>
            <a:picLocks noChangeAspect="1" noChangeArrowheads="1"/>
          </p:cNvPicPr>
          <p:nvPr/>
        </p:nvPicPr>
        <p:blipFill>
          <a:blip r:embed="rId2">
            <a:extLst>
              <a:ext uri="{28A0092B-C50C-407E-A947-70E740481C1C}">
                <a14:useLocalDpi xmlns:a14="http://schemas.microsoft.com/office/drawing/2010/main" val="0"/>
              </a:ext>
            </a:extLst>
          </a:blip>
          <a:srcRect b="17342"/>
          <a:stretch>
            <a:fillRect/>
          </a:stretch>
        </p:blipFill>
        <p:spPr bwMode="auto">
          <a:xfrm>
            <a:off x="7391400" y="5638800"/>
            <a:ext cx="12192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95285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Summary of Results: Baseline </a:t>
            </a:r>
            <a:r>
              <a:rPr lang="en-US" dirty="0">
                <a:solidFill>
                  <a:srgbClr val="FF0000"/>
                </a:solidFill>
              </a:rPr>
              <a:t>data</a:t>
            </a:r>
          </a:p>
        </p:txBody>
      </p:sp>
      <p:pic>
        <p:nvPicPr>
          <p:cNvPr id="4" name="Picture 3" descr="H:\TCESC logos 2001\TCESC color transp bckgrnd.tif"/>
          <p:cNvPicPr>
            <a:picLocks noChangeAspect="1" noChangeArrowheads="1"/>
          </p:cNvPicPr>
          <p:nvPr/>
        </p:nvPicPr>
        <p:blipFill>
          <a:blip r:embed="rId2">
            <a:extLst>
              <a:ext uri="{28A0092B-C50C-407E-A947-70E740481C1C}">
                <a14:useLocalDpi xmlns:a14="http://schemas.microsoft.com/office/drawing/2010/main" val="0"/>
              </a:ext>
            </a:extLst>
          </a:blip>
          <a:srcRect b="17342"/>
          <a:stretch>
            <a:fillRect/>
          </a:stretch>
        </p:blipFill>
        <p:spPr bwMode="auto">
          <a:xfrm>
            <a:off x="7391400" y="5410200"/>
            <a:ext cx="12192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p:cNvGraphicFramePr>
            <a:graphicFrameLocks noGrp="1"/>
          </p:cNvGraphicFramePr>
          <p:nvPr>
            <p:extLst>
              <p:ext uri="{D42A27DB-BD31-4B8C-83A1-F6EECF244321}">
                <p14:modId xmlns:p14="http://schemas.microsoft.com/office/powerpoint/2010/main" val="2124604451"/>
              </p:ext>
            </p:extLst>
          </p:nvPr>
        </p:nvGraphicFramePr>
        <p:xfrm>
          <a:off x="1295400" y="1447800"/>
          <a:ext cx="6553200" cy="3858634"/>
        </p:xfrm>
        <a:graphic>
          <a:graphicData uri="http://schemas.openxmlformats.org/drawingml/2006/table">
            <a:tbl>
              <a:tblPr firstRow="1" bandRow="1">
                <a:tableStyleId>{5C22544A-7EE6-4342-B048-85BDC9FD1C3A}</a:tableStyleId>
              </a:tblPr>
              <a:tblGrid>
                <a:gridCol w="2184400"/>
                <a:gridCol w="2184400"/>
                <a:gridCol w="2184400"/>
              </a:tblGrid>
              <a:tr h="1481194">
                <a:tc>
                  <a:txBody>
                    <a:bodyPr/>
                    <a:lstStyle/>
                    <a:p>
                      <a:r>
                        <a:rPr lang="en-US" sz="3200" dirty="0" smtClean="0"/>
                        <a:t>Grade</a:t>
                      </a:r>
                      <a:endParaRPr lang="en-US" sz="3200" dirty="0"/>
                    </a:p>
                  </a:txBody>
                  <a:tcPr/>
                </a:tc>
                <a:tc>
                  <a:txBody>
                    <a:bodyPr/>
                    <a:lstStyle/>
                    <a:p>
                      <a:r>
                        <a:rPr lang="en-US" sz="3200" dirty="0" smtClean="0"/>
                        <a:t>Beginning of Year</a:t>
                      </a:r>
                      <a:endParaRPr lang="en-US" sz="3200" dirty="0"/>
                    </a:p>
                  </a:txBody>
                  <a:tcPr/>
                </a:tc>
                <a:tc>
                  <a:txBody>
                    <a:bodyPr/>
                    <a:lstStyle/>
                    <a:p>
                      <a:r>
                        <a:rPr lang="en-US" sz="3200" dirty="0" smtClean="0"/>
                        <a:t># of students</a:t>
                      </a:r>
                      <a:endParaRPr lang="en-US" sz="3200" dirty="0"/>
                    </a:p>
                  </a:txBody>
                  <a:tcPr/>
                </a:tc>
              </a:tr>
              <a:tr h="514891">
                <a:tc>
                  <a:txBody>
                    <a:bodyPr/>
                    <a:lstStyle/>
                    <a:p>
                      <a:pPr algn="ctr"/>
                      <a:r>
                        <a:rPr lang="en-US" sz="2800" dirty="0" smtClean="0"/>
                        <a:t>2</a:t>
                      </a:r>
                      <a:endParaRPr lang="en-US" sz="2800" dirty="0"/>
                    </a:p>
                  </a:txBody>
                  <a:tcPr/>
                </a:tc>
                <a:tc>
                  <a:txBody>
                    <a:bodyPr/>
                    <a:lstStyle/>
                    <a:p>
                      <a:r>
                        <a:rPr lang="en-US" dirty="0" smtClean="0"/>
                        <a:t>K+</a:t>
                      </a:r>
                    </a:p>
                    <a:p>
                      <a:r>
                        <a:rPr lang="en-US" dirty="0" smtClean="0"/>
                        <a:t>J/K</a:t>
                      </a:r>
                    </a:p>
                    <a:p>
                      <a:r>
                        <a:rPr lang="en-US" dirty="0" smtClean="0"/>
                        <a:t>I</a:t>
                      </a:r>
                    </a:p>
                    <a:p>
                      <a:r>
                        <a:rPr lang="en-US" dirty="0" smtClean="0"/>
                        <a:t>Below</a:t>
                      </a:r>
                      <a:r>
                        <a:rPr lang="en-US" baseline="0" dirty="0" smtClean="0"/>
                        <a:t> I</a:t>
                      </a:r>
                      <a:endParaRPr lang="en-US" dirty="0"/>
                    </a:p>
                  </a:txBody>
                  <a:tcPr/>
                </a:tc>
                <a:tc>
                  <a:txBody>
                    <a:bodyPr/>
                    <a:lstStyle/>
                    <a:p>
                      <a:endParaRPr lang="en-US" dirty="0"/>
                    </a:p>
                  </a:txBody>
                  <a:tcPr/>
                </a:tc>
              </a:tr>
              <a:tr h="514891">
                <a:tc>
                  <a:txBody>
                    <a:bodyPr/>
                    <a:lstStyle/>
                    <a:p>
                      <a:pPr algn="ctr"/>
                      <a:r>
                        <a:rPr lang="en-US" sz="2800" dirty="0" smtClean="0"/>
                        <a:t>3</a:t>
                      </a:r>
                      <a:endParaRPr lang="en-US" sz="2800" dirty="0"/>
                    </a:p>
                  </a:txBody>
                  <a:tcPr/>
                </a:tc>
                <a:tc>
                  <a:txBody>
                    <a:bodyPr/>
                    <a:lstStyle/>
                    <a:p>
                      <a:r>
                        <a:rPr lang="en-US" dirty="0" smtClean="0"/>
                        <a:t>N+</a:t>
                      </a:r>
                    </a:p>
                    <a:p>
                      <a:r>
                        <a:rPr lang="en-US" dirty="0" smtClean="0"/>
                        <a:t>M/N</a:t>
                      </a:r>
                    </a:p>
                    <a:p>
                      <a:r>
                        <a:rPr lang="en-US" dirty="0" smtClean="0"/>
                        <a:t>L</a:t>
                      </a:r>
                    </a:p>
                    <a:p>
                      <a:r>
                        <a:rPr lang="en-US" dirty="0" smtClean="0"/>
                        <a:t>Below L</a:t>
                      </a:r>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6917526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762000" y="533400"/>
            <a:ext cx="7620000" cy="838200"/>
          </a:xfrm>
        </p:spPr>
        <p:txBody>
          <a:bodyPr>
            <a:normAutofit fontScale="90000"/>
          </a:bodyPr>
          <a:lstStyle/>
          <a:p>
            <a:pPr algn="ctr" eaLnBrk="1" hangingPunct="1">
              <a:defRPr/>
            </a:pPr>
            <a:r>
              <a:rPr lang="en-US" dirty="0">
                <a:solidFill>
                  <a:srgbClr val="FF0000"/>
                </a:solidFill>
                <a:ea typeface="ＭＳ Ｐゴシック" charset="0"/>
                <a:cs typeface="+mj-cs"/>
              </a:rPr>
              <a:t>Student </a:t>
            </a:r>
            <a:r>
              <a:rPr lang="en-US" dirty="0" smtClean="0">
                <a:solidFill>
                  <a:srgbClr val="FF0000"/>
                </a:solidFill>
                <a:ea typeface="ＭＳ Ｐゴシック" charset="0"/>
                <a:cs typeface="+mj-cs"/>
              </a:rPr>
              <a:t>Population</a:t>
            </a:r>
            <a:br>
              <a:rPr lang="en-US" dirty="0" smtClean="0">
                <a:solidFill>
                  <a:srgbClr val="FF0000"/>
                </a:solidFill>
                <a:ea typeface="ＭＳ Ｐゴシック" charset="0"/>
                <a:cs typeface="+mj-cs"/>
              </a:rPr>
            </a:br>
            <a:r>
              <a:rPr lang="en-US" dirty="0" smtClean="0">
                <a:solidFill>
                  <a:schemeClr val="tx1"/>
                </a:solidFill>
                <a:ea typeface="ＭＳ Ｐゴシック" charset="0"/>
                <a:cs typeface="+mj-cs"/>
              </a:rPr>
              <a:t>Did you…</a:t>
            </a:r>
            <a:endParaRPr lang="en-US" dirty="0">
              <a:solidFill>
                <a:schemeClr val="tx1"/>
              </a:solidFill>
              <a:ea typeface="ＭＳ Ｐゴシック" charset="0"/>
              <a:cs typeface="+mj-cs"/>
            </a:endParaRPr>
          </a:p>
        </p:txBody>
      </p:sp>
      <p:sp>
        <p:nvSpPr>
          <p:cNvPr id="36867" name="Content Placeholder 2"/>
          <p:cNvSpPr>
            <a:spLocks noGrp="1"/>
          </p:cNvSpPr>
          <p:nvPr>
            <p:ph idx="1"/>
          </p:nvPr>
        </p:nvSpPr>
        <p:spPr>
          <a:xfrm>
            <a:off x="522288" y="1600200"/>
            <a:ext cx="8077200" cy="4114800"/>
          </a:xfrm>
        </p:spPr>
        <p:txBody>
          <a:bodyPr>
            <a:normAutofit fontScale="92500" lnSpcReduction="20000"/>
          </a:bodyPr>
          <a:lstStyle/>
          <a:p>
            <a:pPr eaLnBrk="1" hangingPunct="1">
              <a:buFont typeface="Arial" panose="020B0604020202020204" pitchFamily="34" charset="0"/>
              <a:buChar char="•"/>
              <a:defRPr/>
            </a:pPr>
            <a:r>
              <a:rPr lang="en-US" sz="3600" dirty="0">
                <a:ea typeface="ＭＳ Ｐゴシック" charset="0"/>
                <a:cs typeface="+mn-cs"/>
              </a:rPr>
              <a:t>l</a:t>
            </a:r>
            <a:r>
              <a:rPr lang="en-US" sz="3600" dirty="0" smtClean="0">
                <a:ea typeface="ＭＳ Ｐゴシック" charset="0"/>
                <a:cs typeface="+mn-cs"/>
              </a:rPr>
              <a:t>ist the </a:t>
            </a:r>
            <a:r>
              <a:rPr lang="en-US" sz="3600" b="1" dirty="0" smtClean="0">
                <a:solidFill>
                  <a:srgbClr val="FF0000"/>
                </a:solidFill>
                <a:ea typeface="ＭＳ Ｐゴシック" charset="0"/>
                <a:cs typeface="+mn-cs"/>
              </a:rPr>
              <a:t>number</a:t>
            </a:r>
            <a:r>
              <a:rPr lang="en-US" sz="3600" dirty="0" smtClean="0">
                <a:ea typeface="ＭＳ Ｐゴシック" charset="0"/>
                <a:cs typeface="+mn-cs"/>
              </a:rPr>
              <a:t> of students </a:t>
            </a:r>
            <a:r>
              <a:rPr lang="en-US" sz="3600" dirty="0">
                <a:ea typeface="ＭＳ Ｐゴシック" charset="0"/>
                <a:cs typeface="+mn-cs"/>
              </a:rPr>
              <a:t>covered by the </a:t>
            </a:r>
            <a:r>
              <a:rPr lang="en-US" sz="3600" dirty="0" smtClean="0">
                <a:ea typeface="ＭＳ Ｐゴシック" charset="0"/>
                <a:cs typeface="+mn-cs"/>
              </a:rPr>
              <a:t>SLO?</a:t>
            </a:r>
            <a:endParaRPr lang="en-US" sz="3600" dirty="0">
              <a:ea typeface="ＭＳ Ｐゴシック" charset="0"/>
              <a:cs typeface="+mn-cs"/>
            </a:endParaRPr>
          </a:p>
          <a:p>
            <a:pPr eaLnBrk="1" hangingPunct="1">
              <a:buFont typeface="Arial" panose="020B0604020202020204" pitchFamily="34" charset="0"/>
              <a:buChar char="•"/>
              <a:defRPr/>
            </a:pPr>
            <a:r>
              <a:rPr lang="en-US" sz="3600" dirty="0" smtClean="0">
                <a:ea typeface="ＭＳ Ｐゴシック" charset="0"/>
                <a:cs typeface="+mn-cs"/>
              </a:rPr>
              <a:t>list </a:t>
            </a:r>
            <a:r>
              <a:rPr lang="en-US" sz="3600" dirty="0">
                <a:ea typeface="ＭＳ Ｐゴシック" charset="0"/>
                <a:cs typeface="+mn-cs"/>
              </a:rPr>
              <a:t>contextual </a:t>
            </a:r>
            <a:r>
              <a:rPr lang="en-US" sz="3600" b="1" dirty="0">
                <a:solidFill>
                  <a:srgbClr val="FF0000"/>
                </a:solidFill>
                <a:ea typeface="ＭＳ Ｐゴシック" charset="0"/>
                <a:cs typeface="+mn-cs"/>
              </a:rPr>
              <a:t>factors</a:t>
            </a:r>
            <a:r>
              <a:rPr lang="en-US" sz="3600" dirty="0">
                <a:ea typeface="ＭＳ Ｐゴシック" charset="0"/>
                <a:cs typeface="+mn-cs"/>
              </a:rPr>
              <a:t> that may impact </a:t>
            </a:r>
            <a:r>
              <a:rPr lang="en-US" sz="3600" dirty="0" smtClean="0">
                <a:ea typeface="ＭＳ Ｐゴシック" charset="0"/>
                <a:cs typeface="+mn-cs"/>
              </a:rPr>
              <a:t>growth?  </a:t>
            </a:r>
            <a:r>
              <a:rPr lang="en-US" sz="3000" i="1" dirty="0" smtClean="0">
                <a:ea typeface="ＭＳ Ｐゴシック" charset="0"/>
                <a:cs typeface="+mn-cs"/>
              </a:rPr>
              <a:t>(SWD, ED, G/T, 504, ELL, etc.)</a:t>
            </a:r>
          </a:p>
          <a:p>
            <a:pPr eaLnBrk="1" hangingPunct="1">
              <a:buFont typeface="Arial" panose="020B0604020202020204" pitchFamily="34" charset="0"/>
              <a:buChar char="•"/>
              <a:defRPr/>
            </a:pPr>
            <a:r>
              <a:rPr lang="en-US" sz="3600" dirty="0">
                <a:ea typeface="ＭＳ Ｐゴシック" charset="0"/>
                <a:cs typeface="+mn-cs"/>
              </a:rPr>
              <a:t>e</a:t>
            </a:r>
            <a:r>
              <a:rPr lang="en-US" sz="3600" dirty="0" smtClean="0">
                <a:ea typeface="ＭＳ Ｐゴシック" charset="0"/>
                <a:cs typeface="+mn-cs"/>
              </a:rPr>
              <a:t>xplain which subgroups were excluded and why or state “</a:t>
            </a:r>
            <a:r>
              <a:rPr lang="en-US" sz="3600" b="1" dirty="0" smtClean="0">
                <a:solidFill>
                  <a:srgbClr val="FF0000"/>
                </a:solidFill>
                <a:ea typeface="ＭＳ Ｐゴシック" charset="0"/>
                <a:cs typeface="+mn-cs"/>
              </a:rPr>
              <a:t>no subgroups were excluded</a:t>
            </a:r>
            <a:r>
              <a:rPr lang="en-US" sz="3600" dirty="0" smtClean="0">
                <a:ea typeface="ＭＳ Ｐゴシック" charset="0"/>
                <a:cs typeface="+mn-cs"/>
              </a:rPr>
              <a:t>”?</a:t>
            </a:r>
            <a:endParaRPr lang="en-US" sz="3600" dirty="0">
              <a:ea typeface="ＭＳ Ｐゴシック" charset="0"/>
              <a:cs typeface="+mn-cs"/>
            </a:endParaRPr>
          </a:p>
          <a:p>
            <a:pPr marL="0" indent="0" eaLnBrk="1" hangingPunct="1">
              <a:buNone/>
              <a:defRPr/>
            </a:pPr>
            <a:endParaRPr lang="en-US" dirty="0" smtClean="0">
              <a:ea typeface="ＭＳ Ｐゴシック" charset="0"/>
              <a:cs typeface="+mn-cs"/>
            </a:endParaRPr>
          </a:p>
          <a:p>
            <a:pPr marL="0" indent="0" algn="ctr" eaLnBrk="1" hangingPunct="1">
              <a:buNone/>
              <a:defRPr/>
            </a:pPr>
            <a:r>
              <a:rPr lang="en-US" i="1" dirty="0" smtClean="0">
                <a:solidFill>
                  <a:srgbClr val="FF0000"/>
                </a:solidFill>
                <a:latin typeface="Tahoma" panose="020B0604030504040204" pitchFamily="34" charset="0"/>
                <a:ea typeface="Tahoma" panose="020B0604030504040204" pitchFamily="34" charset="0"/>
                <a:cs typeface="Tahoma" panose="020B0604030504040204" pitchFamily="34" charset="0"/>
              </a:rPr>
              <a:t> </a:t>
            </a:r>
            <a:endParaRPr lang="en-US" i="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pic>
        <p:nvPicPr>
          <p:cNvPr id="4" name="Picture 3" descr="H:\TCESC logos 2001\TCESC color transp bckgrnd.tif"/>
          <p:cNvPicPr>
            <a:picLocks noChangeAspect="1" noChangeArrowheads="1"/>
          </p:cNvPicPr>
          <p:nvPr/>
        </p:nvPicPr>
        <p:blipFill>
          <a:blip r:embed="rId3" cstate="print">
            <a:extLst>
              <a:ext uri="{28A0092B-C50C-407E-A947-70E740481C1C}">
                <a14:useLocalDpi xmlns:a14="http://schemas.microsoft.com/office/drawing/2010/main" val="0"/>
              </a:ext>
            </a:extLst>
          </a:blip>
          <a:srcRect b="17342"/>
          <a:stretch>
            <a:fillRect/>
          </a:stretch>
        </p:blipFill>
        <p:spPr bwMode="auto">
          <a:xfrm>
            <a:off x="533400" y="6087845"/>
            <a:ext cx="838200" cy="613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30518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8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8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646113" y="609600"/>
            <a:ext cx="7620000" cy="914400"/>
          </a:xfrm>
        </p:spPr>
        <p:txBody>
          <a:bodyPr>
            <a:normAutofit fontScale="90000"/>
          </a:bodyPr>
          <a:lstStyle/>
          <a:p>
            <a:pPr algn="ctr" eaLnBrk="1" hangingPunct="1">
              <a:defRPr/>
            </a:pPr>
            <a:r>
              <a:rPr lang="en-US" dirty="0">
                <a:solidFill>
                  <a:srgbClr val="FF0000"/>
                </a:solidFill>
                <a:ea typeface="ＭＳ Ｐゴシック" charset="0"/>
                <a:cs typeface="+mj-cs"/>
              </a:rPr>
              <a:t>Interval of Instruction</a:t>
            </a:r>
            <a:r>
              <a:rPr lang="en-US" dirty="0" smtClean="0">
                <a:solidFill>
                  <a:srgbClr val="FF0000"/>
                </a:solidFill>
                <a:ea typeface="ＭＳ Ｐゴシック" charset="0"/>
                <a:cs typeface="+mj-cs"/>
              </a:rPr>
              <a:t>:</a:t>
            </a:r>
            <a:br>
              <a:rPr lang="en-US" dirty="0" smtClean="0">
                <a:solidFill>
                  <a:srgbClr val="FF0000"/>
                </a:solidFill>
                <a:ea typeface="ＭＳ Ｐゴシック" charset="0"/>
                <a:cs typeface="+mj-cs"/>
              </a:rPr>
            </a:br>
            <a:r>
              <a:rPr lang="en-US" dirty="0" smtClean="0">
                <a:solidFill>
                  <a:schemeClr val="tx1"/>
                </a:solidFill>
                <a:ea typeface="ＭＳ Ｐゴシック" charset="0"/>
                <a:cs typeface="+mj-cs"/>
              </a:rPr>
              <a:t>Did you…</a:t>
            </a:r>
            <a:endParaRPr lang="en-US" dirty="0">
              <a:solidFill>
                <a:schemeClr val="tx1"/>
              </a:solidFill>
              <a:ea typeface="ＭＳ Ｐゴシック" charset="0"/>
              <a:cs typeface="+mj-cs"/>
            </a:endParaRPr>
          </a:p>
        </p:txBody>
      </p:sp>
      <p:sp>
        <p:nvSpPr>
          <p:cNvPr id="3" name="Content Placeholder 2"/>
          <p:cNvSpPr>
            <a:spLocks noGrp="1"/>
          </p:cNvSpPr>
          <p:nvPr>
            <p:ph idx="1"/>
          </p:nvPr>
        </p:nvSpPr>
        <p:spPr>
          <a:xfrm>
            <a:off x="585788" y="1752600"/>
            <a:ext cx="7756525" cy="3886200"/>
          </a:xfrm>
        </p:spPr>
        <p:txBody>
          <a:bodyPr/>
          <a:lstStyle/>
          <a:p>
            <a:pPr eaLnBrk="1" hangingPunct="1">
              <a:defRPr/>
            </a:pPr>
            <a:r>
              <a:rPr lang="en-US" sz="3600" dirty="0">
                <a:ea typeface="+mn-ea"/>
                <a:cs typeface="+mn-cs"/>
              </a:rPr>
              <a:t>e</a:t>
            </a:r>
            <a:r>
              <a:rPr lang="en-US" sz="3600" dirty="0" smtClean="0">
                <a:ea typeface="+mn-ea"/>
                <a:cs typeface="+mn-cs"/>
              </a:rPr>
              <a:t>xplain the </a:t>
            </a:r>
            <a:r>
              <a:rPr lang="en-US" sz="3600" b="1" dirty="0" smtClean="0">
                <a:solidFill>
                  <a:srgbClr val="FF0000"/>
                </a:solidFill>
                <a:ea typeface="+mn-ea"/>
                <a:cs typeface="+mn-cs"/>
              </a:rPr>
              <a:t>length</a:t>
            </a:r>
            <a:r>
              <a:rPr lang="en-US" sz="3600" dirty="0" smtClean="0">
                <a:ea typeface="+mn-ea"/>
                <a:cs typeface="+mn-cs"/>
              </a:rPr>
              <a:t> of the course (e.g., quarter, semester, year-long etc.)?</a:t>
            </a:r>
          </a:p>
          <a:p>
            <a:pPr eaLnBrk="1" hangingPunct="1">
              <a:defRPr/>
            </a:pPr>
            <a:r>
              <a:rPr lang="en-US" sz="3600" dirty="0">
                <a:ea typeface="+mn-ea"/>
                <a:cs typeface="+mn-cs"/>
              </a:rPr>
              <a:t>i</a:t>
            </a:r>
            <a:r>
              <a:rPr lang="en-US" sz="3600" dirty="0" smtClean="0">
                <a:ea typeface="+mn-ea"/>
                <a:cs typeface="+mn-cs"/>
              </a:rPr>
              <a:t>nclude how many </a:t>
            </a:r>
            <a:r>
              <a:rPr lang="en-US" sz="3600" b="1" dirty="0" smtClean="0">
                <a:solidFill>
                  <a:srgbClr val="FF0000"/>
                </a:solidFill>
                <a:ea typeface="+mn-ea"/>
                <a:cs typeface="+mn-cs"/>
              </a:rPr>
              <a:t>minutes</a:t>
            </a:r>
            <a:r>
              <a:rPr lang="en-US" sz="3600" dirty="0" smtClean="0">
                <a:ea typeface="+mn-ea"/>
                <a:cs typeface="+mn-cs"/>
              </a:rPr>
              <a:t>?</a:t>
            </a:r>
          </a:p>
          <a:p>
            <a:pPr eaLnBrk="1" hangingPunct="1">
              <a:defRPr/>
            </a:pPr>
            <a:r>
              <a:rPr lang="en-US" sz="3600" dirty="0">
                <a:ea typeface="+mn-ea"/>
                <a:cs typeface="+mn-cs"/>
              </a:rPr>
              <a:t>e</a:t>
            </a:r>
            <a:r>
              <a:rPr lang="en-US" sz="3600" dirty="0" smtClean="0">
                <a:ea typeface="+mn-ea"/>
                <a:cs typeface="+mn-cs"/>
              </a:rPr>
              <a:t>xplain how many </a:t>
            </a:r>
            <a:r>
              <a:rPr lang="en-US" sz="3600" b="1" dirty="0" smtClean="0">
                <a:solidFill>
                  <a:srgbClr val="FF0000"/>
                </a:solidFill>
                <a:ea typeface="+mn-ea"/>
                <a:cs typeface="+mn-cs"/>
              </a:rPr>
              <a:t>days per week </a:t>
            </a:r>
            <a:r>
              <a:rPr lang="en-US" sz="3600" dirty="0" smtClean="0">
                <a:ea typeface="+mn-ea"/>
                <a:cs typeface="+mn-cs"/>
              </a:rPr>
              <a:t>(specialists)?</a:t>
            </a:r>
          </a:p>
          <a:p>
            <a:pPr marL="0" indent="0" eaLnBrk="1" hangingPunct="1">
              <a:buFontTx/>
              <a:buNone/>
              <a:defRPr/>
            </a:pPr>
            <a:endParaRPr lang="en-US" sz="3600" dirty="0">
              <a:ea typeface="+mn-ea"/>
              <a:cs typeface="+mn-cs"/>
            </a:endParaRPr>
          </a:p>
          <a:p>
            <a:pPr marL="0" indent="0" eaLnBrk="1" hangingPunct="1">
              <a:buFontTx/>
              <a:buNone/>
              <a:defRPr/>
            </a:pPr>
            <a:endParaRPr lang="en-US" sz="2800" dirty="0" smtClean="0">
              <a:ea typeface="+mn-ea"/>
              <a:cs typeface="+mn-cs"/>
            </a:endParaRPr>
          </a:p>
        </p:txBody>
      </p:sp>
      <p:pic>
        <p:nvPicPr>
          <p:cNvPr id="6" name="Picture 5" descr="H:\TCESC logos 2001\TCESC color transp bckgrnd.tif"/>
          <p:cNvPicPr>
            <a:picLocks noChangeAspect="1" noChangeArrowheads="1"/>
          </p:cNvPicPr>
          <p:nvPr/>
        </p:nvPicPr>
        <p:blipFill>
          <a:blip r:embed="rId3" cstate="print">
            <a:extLst>
              <a:ext uri="{28A0092B-C50C-407E-A947-70E740481C1C}">
                <a14:useLocalDpi xmlns:a14="http://schemas.microsoft.com/office/drawing/2010/main" val="0"/>
              </a:ext>
            </a:extLst>
          </a:blip>
          <a:srcRect b="17342"/>
          <a:stretch>
            <a:fillRect/>
          </a:stretch>
        </p:blipFill>
        <p:spPr bwMode="auto">
          <a:xfrm>
            <a:off x="533400" y="6087845"/>
            <a:ext cx="838200" cy="613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49795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708025" y="1143000"/>
            <a:ext cx="7620000" cy="114300"/>
          </a:xfrm>
        </p:spPr>
        <p:txBody>
          <a:bodyPr>
            <a:normAutofit fontScale="90000"/>
          </a:bodyPr>
          <a:lstStyle/>
          <a:p>
            <a:pPr algn="ctr" eaLnBrk="1" hangingPunct="1">
              <a:defRPr/>
            </a:pPr>
            <a:r>
              <a:rPr lang="en-US" dirty="0">
                <a:solidFill>
                  <a:srgbClr val="FF0000"/>
                </a:solidFill>
                <a:ea typeface="ＭＳ Ｐゴシック" charset="0"/>
                <a:cs typeface="+mj-cs"/>
              </a:rPr>
              <a:t>Standards and Content</a:t>
            </a:r>
            <a:r>
              <a:rPr lang="en-US" dirty="0" smtClean="0">
                <a:solidFill>
                  <a:srgbClr val="FF0000"/>
                </a:solidFill>
                <a:ea typeface="ＭＳ Ｐゴシック" charset="0"/>
                <a:cs typeface="+mj-cs"/>
              </a:rPr>
              <a:t>:</a:t>
            </a:r>
            <a:br>
              <a:rPr lang="en-US" dirty="0" smtClean="0">
                <a:solidFill>
                  <a:srgbClr val="FF0000"/>
                </a:solidFill>
                <a:ea typeface="ＭＳ Ｐゴシック" charset="0"/>
                <a:cs typeface="+mj-cs"/>
              </a:rPr>
            </a:br>
            <a:r>
              <a:rPr lang="en-US" dirty="0" smtClean="0">
                <a:solidFill>
                  <a:schemeClr val="tx1"/>
                </a:solidFill>
                <a:ea typeface="ＭＳ Ｐゴシック" charset="0"/>
                <a:cs typeface="+mj-cs"/>
              </a:rPr>
              <a:t>Did you…</a:t>
            </a:r>
            <a:endParaRPr lang="en-US" dirty="0">
              <a:solidFill>
                <a:schemeClr val="tx1"/>
              </a:solidFill>
              <a:ea typeface="ＭＳ Ｐゴシック" charset="0"/>
              <a:cs typeface="+mj-cs"/>
            </a:endParaRPr>
          </a:p>
        </p:txBody>
      </p:sp>
      <p:sp>
        <p:nvSpPr>
          <p:cNvPr id="38915" name="Content Placeholder 2"/>
          <p:cNvSpPr>
            <a:spLocks noGrp="1"/>
          </p:cNvSpPr>
          <p:nvPr>
            <p:ph idx="1"/>
          </p:nvPr>
        </p:nvSpPr>
        <p:spPr>
          <a:xfrm>
            <a:off x="457200" y="2057400"/>
            <a:ext cx="8305800" cy="3581400"/>
          </a:xfrm>
        </p:spPr>
        <p:txBody>
          <a:bodyPr/>
          <a:lstStyle/>
          <a:p>
            <a:pPr eaLnBrk="1" hangingPunct="1">
              <a:buFont typeface="Arial" panose="020B0604020202020204" pitchFamily="34" charset="0"/>
              <a:buChar char="•"/>
              <a:defRPr/>
            </a:pPr>
            <a:r>
              <a:rPr lang="en-US" dirty="0">
                <a:ea typeface="ＭＳ Ｐゴシック" charset="0"/>
                <a:cs typeface="+mn-cs"/>
              </a:rPr>
              <a:t>s</a:t>
            </a:r>
            <a:r>
              <a:rPr lang="en-US" dirty="0" smtClean="0">
                <a:ea typeface="ＭＳ Ｐゴシック" charset="0"/>
                <a:cs typeface="+mn-cs"/>
              </a:rPr>
              <a:t>pecify </a:t>
            </a:r>
            <a:r>
              <a:rPr lang="en-US" b="1" dirty="0">
                <a:solidFill>
                  <a:srgbClr val="FF0000"/>
                </a:solidFill>
                <a:ea typeface="ＭＳ Ｐゴシック" charset="0"/>
                <a:cs typeface="+mn-cs"/>
              </a:rPr>
              <a:t>which</a:t>
            </a:r>
            <a:r>
              <a:rPr lang="en-US" dirty="0">
                <a:ea typeface="ＭＳ Ｐゴシック" charset="0"/>
                <a:cs typeface="+mn-cs"/>
              </a:rPr>
              <a:t> </a:t>
            </a:r>
            <a:r>
              <a:rPr lang="en-US" dirty="0" smtClean="0">
                <a:ea typeface="ＭＳ Ｐゴシック" charset="0"/>
                <a:cs typeface="+mn-cs"/>
              </a:rPr>
              <a:t>standards? (</a:t>
            </a:r>
            <a:r>
              <a:rPr lang="en-US" dirty="0" smtClean="0">
                <a:ea typeface="ＭＳ Ｐゴシック" charset="0"/>
              </a:rPr>
              <a:t>Ohio’s New Learning Standards</a:t>
            </a:r>
            <a:r>
              <a:rPr lang="en-US" dirty="0" smtClean="0">
                <a:ea typeface="ＭＳ Ｐゴシック" charset="0"/>
                <a:cs typeface="+mn-cs"/>
              </a:rPr>
              <a:t>)</a:t>
            </a:r>
            <a:endParaRPr lang="en-US" dirty="0">
              <a:ea typeface="ＭＳ Ｐゴシック" charset="0"/>
              <a:cs typeface="+mn-cs"/>
            </a:endParaRPr>
          </a:p>
          <a:p>
            <a:pPr eaLnBrk="1" hangingPunct="1">
              <a:buFont typeface="Arial" panose="020B0604020202020204" pitchFamily="34" charset="0"/>
              <a:buChar char="•"/>
              <a:defRPr/>
            </a:pPr>
            <a:r>
              <a:rPr lang="en-US" dirty="0" smtClean="0">
                <a:ea typeface="ＭＳ Ｐゴシック" charset="0"/>
                <a:cs typeface="+mn-cs"/>
              </a:rPr>
              <a:t>list the </a:t>
            </a:r>
            <a:r>
              <a:rPr lang="en-US" b="1" dirty="0">
                <a:solidFill>
                  <a:srgbClr val="FF0000"/>
                </a:solidFill>
                <a:ea typeface="ＭＳ Ｐゴシック" charset="0"/>
                <a:cs typeface="+mn-cs"/>
              </a:rPr>
              <a:t>big ideas </a:t>
            </a:r>
            <a:r>
              <a:rPr lang="en-US" dirty="0" smtClean="0">
                <a:ea typeface="ＭＳ Ｐゴシック" charset="0"/>
                <a:cs typeface="+mn-cs"/>
              </a:rPr>
              <a:t>and/or </a:t>
            </a:r>
            <a:r>
              <a:rPr lang="en-US" b="1" dirty="0" smtClean="0">
                <a:solidFill>
                  <a:srgbClr val="FF0000"/>
                </a:solidFill>
                <a:ea typeface="ＭＳ Ｐゴシック" charset="0"/>
                <a:cs typeface="+mn-cs"/>
              </a:rPr>
              <a:t>content </a:t>
            </a:r>
            <a:r>
              <a:rPr lang="en-US" dirty="0" smtClean="0">
                <a:ea typeface="ＭＳ Ｐゴシック" charset="0"/>
                <a:cs typeface="+mn-cs"/>
              </a:rPr>
              <a:t>to be learned?</a:t>
            </a:r>
          </a:p>
          <a:p>
            <a:pPr eaLnBrk="1" hangingPunct="1">
              <a:buFont typeface="Arial" panose="020B0604020202020204" pitchFamily="34" charset="0"/>
              <a:buChar char="•"/>
              <a:defRPr/>
            </a:pPr>
            <a:r>
              <a:rPr lang="en-US" dirty="0">
                <a:ea typeface="ＭＳ Ｐゴシック" charset="0"/>
              </a:rPr>
              <a:t>list the </a:t>
            </a:r>
            <a:r>
              <a:rPr lang="en-US" b="1" dirty="0">
                <a:solidFill>
                  <a:srgbClr val="FF0000"/>
                </a:solidFill>
                <a:ea typeface="ＭＳ Ｐゴシック" charset="0"/>
              </a:rPr>
              <a:t>skills</a:t>
            </a:r>
            <a:r>
              <a:rPr lang="en-US" dirty="0">
                <a:ea typeface="ＭＳ Ｐゴシック" charset="0"/>
              </a:rPr>
              <a:t> to be learned if a targeted SLO or did I state </a:t>
            </a:r>
            <a:r>
              <a:rPr lang="en-US" b="1" dirty="0">
                <a:solidFill>
                  <a:srgbClr val="FF0000"/>
                </a:solidFill>
                <a:ea typeface="ＭＳ Ｐゴシック" charset="0"/>
              </a:rPr>
              <a:t>“this is not a targeted SLO”</a:t>
            </a:r>
            <a:r>
              <a:rPr lang="en-US" dirty="0">
                <a:ea typeface="ＭＳ Ｐゴシック" charset="0"/>
              </a:rPr>
              <a:t>?</a:t>
            </a:r>
          </a:p>
          <a:p>
            <a:pPr marL="0" indent="0" eaLnBrk="1" hangingPunct="1">
              <a:buNone/>
              <a:defRPr/>
            </a:pPr>
            <a:endParaRPr lang="en-US" i="1" dirty="0">
              <a:ea typeface="ＭＳ Ｐゴシック" charset="0"/>
              <a:cs typeface="+mn-cs"/>
            </a:endParaRPr>
          </a:p>
        </p:txBody>
      </p:sp>
      <p:pic>
        <p:nvPicPr>
          <p:cNvPr id="4" name="Picture 3" descr="H:\TCESC logos 2001\TCESC color transp bckgrnd.tif"/>
          <p:cNvPicPr>
            <a:picLocks noChangeAspect="1" noChangeArrowheads="1"/>
          </p:cNvPicPr>
          <p:nvPr/>
        </p:nvPicPr>
        <p:blipFill>
          <a:blip r:embed="rId3" cstate="print">
            <a:extLst>
              <a:ext uri="{28A0092B-C50C-407E-A947-70E740481C1C}">
                <a14:useLocalDpi xmlns:a14="http://schemas.microsoft.com/office/drawing/2010/main" val="0"/>
              </a:ext>
            </a:extLst>
          </a:blip>
          <a:srcRect b="17342"/>
          <a:stretch>
            <a:fillRect/>
          </a:stretch>
        </p:blipFill>
        <p:spPr bwMode="auto">
          <a:xfrm>
            <a:off x="533400" y="6087845"/>
            <a:ext cx="838200" cy="613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23009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9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9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708025" y="457200"/>
            <a:ext cx="7620000" cy="800100"/>
          </a:xfrm>
        </p:spPr>
        <p:txBody>
          <a:bodyPr>
            <a:normAutofit/>
          </a:bodyPr>
          <a:lstStyle/>
          <a:p>
            <a:pPr algn="ctr" eaLnBrk="1" hangingPunct="1">
              <a:defRPr/>
            </a:pPr>
            <a:r>
              <a:rPr lang="en-US" dirty="0">
                <a:solidFill>
                  <a:srgbClr val="FF0000"/>
                </a:solidFill>
                <a:ea typeface="ＭＳ Ｐゴシック" charset="0"/>
                <a:cs typeface="+mj-cs"/>
              </a:rPr>
              <a:t>Standards and </a:t>
            </a:r>
            <a:r>
              <a:rPr lang="en-US" dirty="0" smtClean="0">
                <a:solidFill>
                  <a:srgbClr val="FF0000"/>
                </a:solidFill>
                <a:ea typeface="ＭＳ Ｐゴシック" charset="0"/>
                <a:cs typeface="+mj-cs"/>
              </a:rPr>
              <a:t>Content</a:t>
            </a:r>
            <a:r>
              <a:rPr lang="en-US" dirty="0">
                <a:solidFill>
                  <a:srgbClr val="FF0000"/>
                </a:solidFill>
                <a:ea typeface="ＭＳ Ｐゴシック" charset="0"/>
              </a:rPr>
              <a:t> </a:t>
            </a:r>
            <a:r>
              <a:rPr lang="en-US" dirty="0" smtClean="0">
                <a:solidFill>
                  <a:srgbClr val="FF0000"/>
                </a:solidFill>
                <a:ea typeface="ＭＳ Ｐゴシック" charset="0"/>
              </a:rPr>
              <a:t>Narrative</a:t>
            </a:r>
            <a:endParaRPr lang="en-US" dirty="0">
              <a:solidFill>
                <a:schemeClr val="tx1"/>
              </a:solidFill>
              <a:ea typeface="ＭＳ Ｐゴシック" charset="0"/>
              <a:cs typeface="+mj-cs"/>
            </a:endParaRPr>
          </a:p>
        </p:txBody>
      </p:sp>
      <p:sp>
        <p:nvSpPr>
          <p:cNvPr id="38915" name="Content Placeholder 2"/>
          <p:cNvSpPr>
            <a:spLocks noGrp="1"/>
          </p:cNvSpPr>
          <p:nvPr>
            <p:ph idx="1"/>
          </p:nvPr>
        </p:nvSpPr>
        <p:spPr>
          <a:xfrm>
            <a:off x="457200" y="1447800"/>
            <a:ext cx="8305800" cy="4191000"/>
          </a:xfrm>
        </p:spPr>
        <p:txBody>
          <a:bodyPr>
            <a:noAutofit/>
          </a:bodyPr>
          <a:lstStyle/>
          <a:p>
            <a:pPr marL="0" indent="0">
              <a:spcBef>
                <a:spcPts val="0"/>
              </a:spcBef>
              <a:buNone/>
            </a:pPr>
            <a:r>
              <a:rPr lang="en-US" sz="2400" dirty="0"/>
              <a:t>This SLO encompasses all areas of Ohio’s </a:t>
            </a:r>
            <a:r>
              <a:rPr lang="en-US" sz="2400" dirty="0" smtClean="0"/>
              <a:t>New Learning </a:t>
            </a:r>
            <a:r>
              <a:rPr lang="en-US" sz="2400" dirty="0"/>
              <a:t>Standards for Literature, Informational Text, and Foundational Skills. </a:t>
            </a:r>
            <a:endParaRPr lang="en-US" sz="2400" dirty="0" smtClean="0"/>
          </a:p>
          <a:p>
            <a:pPr marL="0" indent="0">
              <a:spcBef>
                <a:spcPts val="0"/>
              </a:spcBef>
              <a:buNone/>
            </a:pPr>
            <a:r>
              <a:rPr lang="en-US" sz="2400" dirty="0" smtClean="0"/>
              <a:t>For </a:t>
            </a:r>
            <a:r>
              <a:rPr lang="en-US" sz="2400" dirty="0"/>
              <a:t>those students reading </a:t>
            </a:r>
            <a:r>
              <a:rPr lang="en-US" sz="2400" dirty="0" smtClean="0"/>
              <a:t>below, </a:t>
            </a:r>
            <a:r>
              <a:rPr lang="en-US" sz="2400" dirty="0"/>
              <a:t>the </a:t>
            </a:r>
            <a:r>
              <a:rPr lang="en-US" sz="2400" dirty="0" smtClean="0"/>
              <a:t>_________standards </a:t>
            </a:r>
            <a:r>
              <a:rPr lang="en-US" sz="2400" dirty="0"/>
              <a:t>will be emphasized and the student’s progress monitored so that </a:t>
            </a:r>
            <a:r>
              <a:rPr lang="en-US" sz="2400" dirty="0" smtClean="0"/>
              <a:t>___________ </a:t>
            </a:r>
            <a:r>
              <a:rPr lang="en-US" sz="2400" dirty="0"/>
              <a:t>reading standards are taught when the student is ready. </a:t>
            </a:r>
            <a:r>
              <a:rPr lang="en-US" sz="2400" dirty="0" smtClean="0"/>
              <a:t>Students reading at will be taught on ________ standards. Those students reading above will receive instruction on the ____________ reading standards</a:t>
            </a:r>
            <a:r>
              <a:rPr lang="en-US" sz="2400" dirty="0"/>
              <a:t>. All standards will be taught (thus they are not listed individually here) through whole class and small group instruction in order to differentiate </a:t>
            </a:r>
            <a:r>
              <a:rPr lang="en-US" sz="2400" dirty="0" smtClean="0"/>
              <a:t>instructional needs</a:t>
            </a:r>
            <a:r>
              <a:rPr lang="en-US" sz="2400" dirty="0"/>
              <a:t>.</a:t>
            </a:r>
            <a:endParaRPr lang="en-US" sz="2400" i="1" dirty="0">
              <a:ea typeface="ＭＳ Ｐゴシック" charset="0"/>
            </a:endParaRPr>
          </a:p>
        </p:txBody>
      </p:sp>
      <p:pic>
        <p:nvPicPr>
          <p:cNvPr id="4" name="Picture 3" descr="H:\TCESC logos 2001\TCESC color transp bckgrnd.tif"/>
          <p:cNvPicPr>
            <a:picLocks noChangeAspect="1" noChangeArrowheads="1"/>
          </p:cNvPicPr>
          <p:nvPr/>
        </p:nvPicPr>
        <p:blipFill>
          <a:blip r:embed="rId3" cstate="print">
            <a:extLst>
              <a:ext uri="{28A0092B-C50C-407E-A947-70E740481C1C}">
                <a14:useLocalDpi xmlns:a14="http://schemas.microsoft.com/office/drawing/2010/main" val="0"/>
              </a:ext>
            </a:extLst>
          </a:blip>
          <a:srcRect b="17342"/>
          <a:stretch>
            <a:fillRect/>
          </a:stretch>
        </p:blipFill>
        <p:spPr bwMode="auto">
          <a:xfrm>
            <a:off x="533400" y="6087845"/>
            <a:ext cx="838200" cy="613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19535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9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539750" y="228600"/>
            <a:ext cx="8153400" cy="990600"/>
          </a:xfrm>
        </p:spPr>
        <p:txBody>
          <a:bodyPr/>
          <a:lstStyle/>
          <a:p>
            <a:pPr algn="ctr"/>
            <a:r>
              <a:rPr lang="en-US" altLang="en-US" sz="4000" b="1" dirty="0" smtClean="0">
                <a:solidFill>
                  <a:srgbClr val="FF0000"/>
                </a:solidFill>
                <a:latin typeface="Arial Black" pitchFamily="34" charset="0"/>
                <a:cs typeface="Arial Black" pitchFamily="34" charset="0"/>
              </a:rPr>
              <a:t>Assessments</a:t>
            </a:r>
          </a:p>
        </p:txBody>
      </p:sp>
      <p:sp>
        <p:nvSpPr>
          <p:cNvPr id="27651" name="Content Placeholder 2"/>
          <p:cNvSpPr>
            <a:spLocks noGrp="1"/>
          </p:cNvSpPr>
          <p:nvPr>
            <p:ph sz="quarter" idx="1"/>
          </p:nvPr>
        </p:nvSpPr>
        <p:spPr>
          <a:xfrm>
            <a:off x="76200" y="1295400"/>
            <a:ext cx="8756650" cy="5105400"/>
          </a:xfrm>
        </p:spPr>
        <p:txBody>
          <a:bodyPr/>
          <a:lstStyle/>
          <a:p>
            <a:pPr lvl="1" algn="ctr">
              <a:spcBef>
                <a:spcPct val="0"/>
              </a:spcBef>
              <a:buFont typeface="Wingdings 2" pitchFamily="18" charset="2"/>
              <a:buNone/>
            </a:pPr>
            <a:r>
              <a:rPr lang="en-US" altLang="en-US" sz="3200" dirty="0" smtClean="0">
                <a:latin typeface="+mj-lt"/>
                <a:cs typeface="Arial" charset="0"/>
              </a:rPr>
              <a:t>Because</a:t>
            </a:r>
            <a:r>
              <a:rPr lang="en-US" sz="3200" dirty="0" smtClean="0">
                <a:latin typeface="+mj-lt"/>
              </a:rPr>
              <a:t> you are using a vendor assessment, you can state the following:</a:t>
            </a:r>
          </a:p>
          <a:p>
            <a:pPr lvl="1" algn="ctr">
              <a:spcBef>
                <a:spcPct val="0"/>
              </a:spcBef>
              <a:buFont typeface="Wingdings 2" pitchFamily="18" charset="2"/>
              <a:buNone/>
            </a:pPr>
            <a:endParaRPr lang="en-US" altLang="en-US" sz="3200" dirty="0" smtClean="0">
              <a:latin typeface="+mj-lt"/>
              <a:cs typeface="Arial" charset="0"/>
            </a:endParaRPr>
          </a:p>
          <a:p>
            <a:pPr lvl="1">
              <a:spcBef>
                <a:spcPct val="0"/>
              </a:spcBef>
              <a:buSzPct val="60000"/>
              <a:buFont typeface="Arial" panose="020B0604020202020204" pitchFamily="34" charset="0"/>
              <a:buChar char="•"/>
            </a:pPr>
            <a:r>
              <a:rPr lang="en-US" sz="3200" dirty="0" err="1">
                <a:solidFill>
                  <a:srgbClr val="FF0000"/>
                </a:solidFill>
                <a:latin typeface="+mj-lt"/>
              </a:rPr>
              <a:t>Fountas</a:t>
            </a:r>
            <a:r>
              <a:rPr lang="en-US" sz="3200" dirty="0">
                <a:solidFill>
                  <a:srgbClr val="FF0000"/>
                </a:solidFill>
                <a:latin typeface="+mj-lt"/>
              </a:rPr>
              <a:t> and </a:t>
            </a:r>
            <a:r>
              <a:rPr lang="en-US" sz="3200" dirty="0" err="1" smtClean="0">
                <a:solidFill>
                  <a:srgbClr val="FF0000"/>
                </a:solidFill>
                <a:latin typeface="+mj-lt"/>
              </a:rPr>
              <a:t>Pinnell</a:t>
            </a:r>
            <a:r>
              <a:rPr lang="en-US" sz="3200" dirty="0" smtClean="0">
                <a:solidFill>
                  <a:srgbClr val="FF0000"/>
                </a:solidFill>
                <a:latin typeface="+mj-lt"/>
              </a:rPr>
              <a:t> has been reviewed for stretch, reliability and validity</a:t>
            </a:r>
            <a:r>
              <a:rPr lang="en-US" sz="3200" dirty="0" smtClean="0">
                <a:latin typeface="+mj-lt"/>
              </a:rPr>
              <a:t>.</a:t>
            </a:r>
          </a:p>
          <a:p>
            <a:pPr marL="457200" lvl="1" indent="0">
              <a:spcBef>
                <a:spcPct val="0"/>
              </a:spcBef>
              <a:buSzPct val="60000"/>
              <a:buNone/>
            </a:pPr>
            <a:endParaRPr lang="en-US" altLang="en-US" sz="3200" dirty="0" smtClean="0">
              <a:latin typeface="+mj-lt"/>
              <a:cs typeface="Arial" charset="0"/>
            </a:endParaRPr>
          </a:p>
          <a:p>
            <a:pPr marL="457200" lvl="1" indent="0">
              <a:spcBef>
                <a:spcPct val="0"/>
              </a:spcBef>
              <a:buSzPct val="60000"/>
              <a:buNone/>
            </a:pPr>
            <a:r>
              <a:rPr lang="en-US" altLang="en-US" sz="3200" dirty="0" smtClean="0">
                <a:latin typeface="+mj-lt"/>
                <a:cs typeface="Arial" charset="0"/>
              </a:rPr>
              <a:t>You also need to add:</a:t>
            </a:r>
          </a:p>
          <a:p>
            <a:pPr lvl="1">
              <a:spcBef>
                <a:spcPct val="0"/>
              </a:spcBef>
              <a:buSzPct val="60000"/>
              <a:buFont typeface="Arial" panose="020B0604020202020204" pitchFamily="34" charset="0"/>
              <a:buChar char="•"/>
            </a:pPr>
            <a:r>
              <a:rPr lang="en-US" altLang="en-US" sz="3200" dirty="0" smtClean="0">
                <a:solidFill>
                  <a:srgbClr val="FF0000"/>
                </a:solidFill>
                <a:latin typeface="+mj-lt"/>
                <a:cs typeface="Arial" charset="0"/>
              </a:rPr>
              <a:t>Accommodations will be implemented (if known)</a:t>
            </a:r>
          </a:p>
          <a:p>
            <a:pPr marL="366713" lvl="1" indent="0">
              <a:spcBef>
                <a:spcPct val="0"/>
              </a:spcBef>
              <a:buSzPct val="60000"/>
              <a:buNone/>
            </a:pPr>
            <a:endParaRPr lang="en-US" altLang="en-US" sz="2200" dirty="0" smtClean="0">
              <a:latin typeface="Arial" charset="0"/>
              <a:cs typeface="Arial" charset="0"/>
            </a:endParaRPr>
          </a:p>
          <a:p>
            <a:pPr lvl="1">
              <a:spcBef>
                <a:spcPct val="0"/>
              </a:spcBef>
              <a:buSzPct val="60000"/>
              <a:buFont typeface="Wingdings 2" pitchFamily="18" charset="2"/>
              <a:buNone/>
            </a:pPr>
            <a:endParaRPr lang="en-US" altLang="en-US" sz="2200" dirty="0" smtClean="0">
              <a:latin typeface="Arial" charset="0"/>
              <a:cs typeface="Arial" charset="0"/>
            </a:endParaRPr>
          </a:p>
        </p:txBody>
      </p:sp>
      <p:pic>
        <p:nvPicPr>
          <p:cNvPr id="27652" name="Picture 4" descr="H:\TCESC logos 2001\TCESC color transp bckgrnd.tif"/>
          <p:cNvPicPr>
            <a:picLocks noChangeAspect="1" noChangeArrowheads="1"/>
          </p:cNvPicPr>
          <p:nvPr/>
        </p:nvPicPr>
        <p:blipFill>
          <a:blip r:embed="rId3">
            <a:extLst>
              <a:ext uri="{28A0092B-C50C-407E-A947-70E740481C1C}">
                <a14:useLocalDpi xmlns:a14="http://schemas.microsoft.com/office/drawing/2010/main" val="0"/>
              </a:ext>
            </a:extLst>
          </a:blip>
          <a:srcRect b="17342"/>
          <a:stretch>
            <a:fillRect/>
          </a:stretch>
        </p:blipFill>
        <p:spPr bwMode="auto">
          <a:xfrm>
            <a:off x="7772400" y="5791200"/>
            <a:ext cx="12192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09476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651">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7651">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76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539750" y="228600"/>
            <a:ext cx="8153400" cy="990600"/>
          </a:xfrm>
        </p:spPr>
        <p:txBody>
          <a:bodyPr/>
          <a:lstStyle/>
          <a:p>
            <a:pPr algn="ctr"/>
            <a:r>
              <a:rPr lang="en-US" altLang="en-US" sz="4000" b="1" dirty="0" smtClean="0">
                <a:solidFill>
                  <a:srgbClr val="FF0000"/>
                </a:solidFill>
                <a:latin typeface="Arial Black" pitchFamily="34" charset="0"/>
                <a:cs typeface="Arial Black" pitchFamily="34" charset="0"/>
              </a:rPr>
              <a:t>Assessment Narrative</a:t>
            </a:r>
          </a:p>
        </p:txBody>
      </p:sp>
      <p:sp>
        <p:nvSpPr>
          <p:cNvPr id="27651" name="Content Placeholder 2"/>
          <p:cNvSpPr>
            <a:spLocks noGrp="1"/>
          </p:cNvSpPr>
          <p:nvPr>
            <p:ph sz="quarter" idx="1"/>
          </p:nvPr>
        </p:nvSpPr>
        <p:spPr>
          <a:xfrm>
            <a:off x="304800" y="1295400"/>
            <a:ext cx="8528050" cy="5181600"/>
          </a:xfrm>
        </p:spPr>
        <p:txBody>
          <a:bodyPr>
            <a:normAutofit fontScale="25000" lnSpcReduction="20000"/>
          </a:bodyPr>
          <a:lstStyle/>
          <a:p>
            <a:pPr marL="366713" lvl="1" indent="0">
              <a:spcBef>
                <a:spcPct val="0"/>
              </a:spcBef>
              <a:buSzPct val="60000"/>
              <a:buNone/>
            </a:pPr>
            <a:endParaRPr lang="en-US" altLang="en-US" sz="2200" dirty="0" smtClean="0">
              <a:latin typeface="Arial" charset="0"/>
              <a:cs typeface="Arial" charset="0"/>
            </a:endParaRPr>
          </a:p>
          <a:p>
            <a:pPr marL="0" indent="0">
              <a:buNone/>
            </a:pPr>
            <a:r>
              <a:rPr lang="en-US" sz="7200" dirty="0" smtClean="0"/>
              <a:t>The </a:t>
            </a:r>
            <a:r>
              <a:rPr lang="en-US" sz="7200" dirty="0" err="1" smtClean="0"/>
              <a:t>Fountas</a:t>
            </a:r>
            <a:r>
              <a:rPr lang="en-US" sz="7200" dirty="0" smtClean="0"/>
              <a:t> </a:t>
            </a:r>
            <a:r>
              <a:rPr lang="en-US" sz="7200" dirty="0"/>
              <a:t>and </a:t>
            </a:r>
            <a:r>
              <a:rPr lang="en-US" sz="7200" dirty="0" err="1" smtClean="0"/>
              <a:t>Pinnell</a:t>
            </a:r>
            <a:r>
              <a:rPr lang="en-US" sz="7200" dirty="0" smtClean="0"/>
              <a:t> match </a:t>
            </a:r>
            <a:r>
              <a:rPr lang="en-US" sz="7200" dirty="0"/>
              <a:t>books to readers and to provide differentiated instruction through working with small groups in reading using a valuable tool—the gradient of text from level </a:t>
            </a:r>
            <a:r>
              <a:rPr lang="en-US" sz="7200" dirty="0" smtClean="0"/>
              <a:t>A to </a:t>
            </a:r>
            <a:r>
              <a:rPr lang="en-US" sz="7200" dirty="0"/>
              <a:t>Z+ (The F&amp;P Text Level Gradient™</a:t>
            </a:r>
            <a:r>
              <a:rPr lang="en-US" sz="7200" dirty="0" smtClean="0"/>
              <a:t>). </a:t>
            </a:r>
            <a:r>
              <a:rPr lang="en-US" sz="7200" dirty="0" err="1"/>
              <a:t>Fountas</a:t>
            </a:r>
            <a:r>
              <a:rPr lang="en-US" sz="7200" dirty="0"/>
              <a:t> and </a:t>
            </a:r>
            <a:r>
              <a:rPr lang="en-US" sz="7200" dirty="0" err="1"/>
              <a:t>Pinnell</a:t>
            </a:r>
            <a:r>
              <a:rPr lang="en-US" sz="7200" dirty="0"/>
              <a:t> analyzed in great detail </a:t>
            </a:r>
            <a:r>
              <a:rPr lang="en-US" sz="7200" dirty="0" smtClean="0"/>
              <a:t>the text </a:t>
            </a:r>
            <a:r>
              <a:rPr lang="en-US" sz="7200" dirty="0"/>
              <a:t>characteristics of fiction and nonfiction books at every level of the A to Z+ gradient to understand the demands of each level on the developing </a:t>
            </a:r>
            <a:r>
              <a:rPr lang="en-US" sz="7200" dirty="0" smtClean="0"/>
              <a:t>reader. </a:t>
            </a:r>
            <a:r>
              <a:rPr lang="en-US" sz="7200" dirty="0" err="1" smtClean="0"/>
              <a:t>Fountas</a:t>
            </a:r>
            <a:r>
              <a:rPr lang="en-US" sz="7200" dirty="0" smtClean="0"/>
              <a:t> </a:t>
            </a:r>
            <a:r>
              <a:rPr lang="en-US" sz="7200" dirty="0"/>
              <a:t>and </a:t>
            </a:r>
            <a:r>
              <a:rPr lang="en-US" sz="7200" dirty="0" err="1"/>
              <a:t>Pinnell's</a:t>
            </a:r>
            <a:r>
              <a:rPr lang="en-US" sz="7200" dirty="0"/>
              <a:t> products and teachings are rooted in the work of Marie Clay whose meticulous study of the complexity of the reading process, through </a:t>
            </a:r>
            <a:r>
              <a:rPr lang="en-US" sz="7200" dirty="0" smtClean="0"/>
              <a:t>detailed coding </a:t>
            </a:r>
            <a:r>
              <a:rPr lang="en-US" sz="7200" dirty="0"/>
              <a:t>of thousands of readings, showed that when a text is too difficult for the child the process breaks down and the child does not develop inner control of </a:t>
            </a:r>
            <a:r>
              <a:rPr lang="en-US" sz="7200" dirty="0" smtClean="0"/>
              <a:t>effective actions </a:t>
            </a:r>
            <a:r>
              <a:rPr lang="en-US" sz="7200" dirty="0"/>
              <a:t>for processing texts. When the text poses enough challenge, but not too much, the child has opportunities with effective, explicit teaching to build his </a:t>
            </a:r>
            <a:r>
              <a:rPr lang="en-US" sz="7200" dirty="0" smtClean="0"/>
              <a:t>network of </a:t>
            </a:r>
            <a:r>
              <a:rPr lang="en-US" sz="7200" dirty="0"/>
              <a:t>effective problem solving actions. </a:t>
            </a:r>
            <a:r>
              <a:rPr lang="en-US" sz="7200" dirty="0" err="1"/>
              <a:t>Fountas</a:t>
            </a:r>
            <a:r>
              <a:rPr lang="en-US" sz="7200" dirty="0"/>
              <a:t> and </a:t>
            </a:r>
            <a:r>
              <a:rPr lang="en-US" sz="7200" dirty="0" err="1"/>
              <a:t>Pinnell's</a:t>
            </a:r>
            <a:r>
              <a:rPr lang="en-US" sz="7200" dirty="0"/>
              <a:t> goal is to support the child's development of self‐initiating actions he will be able to apply to a range of </a:t>
            </a:r>
            <a:r>
              <a:rPr lang="en-US" sz="7200" dirty="0" smtClean="0"/>
              <a:t>texts of </a:t>
            </a:r>
            <a:r>
              <a:rPr lang="en-US" sz="7200" dirty="0"/>
              <a:t>similar difficulty. With daily teaching, the teacher helps the child climb the ladder of text difficulty with success. The goal of guided reading is to bring the child to </a:t>
            </a:r>
            <a:r>
              <a:rPr lang="en-US" sz="7200" dirty="0" smtClean="0"/>
              <a:t>the level </a:t>
            </a:r>
            <a:r>
              <a:rPr lang="en-US" sz="7200" dirty="0"/>
              <a:t>of complex texts appropriate for the grade, in doing so, teaching must begin with where the child is able to engage with some success, so that there is a point </a:t>
            </a:r>
            <a:r>
              <a:rPr lang="en-US" sz="7200" dirty="0" smtClean="0"/>
              <a:t>of contact</a:t>
            </a:r>
            <a:r>
              <a:rPr lang="en-US" sz="7200" dirty="0"/>
              <a:t>, thereby engaging the child's development of a self‐extending system for processing texts</a:t>
            </a:r>
            <a:r>
              <a:rPr lang="en-US" sz="7200" dirty="0" smtClean="0"/>
              <a:t>.</a:t>
            </a:r>
          </a:p>
          <a:p>
            <a:pPr marL="0" indent="0">
              <a:buNone/>
            </a:pPr>
            <a:endParaRPr lang="en-US" sz="7200" dirty="0"/>
          </a:p>
        </p:txBody>
      </p:sp>
      <p:pic>
        <p:nvPicPr>
          <p:cNvPr id="27652" name="Picture 4" descr="H:\TCESC logos 2001\TCESC color transp bckgrnd.tif"/>
          <p:cNvPicPr>
            <a:picLocks noChangeAspect="1" noChangeArrowheads="1"/>
          </p:cNvPicPr>
          <p:nvPr/>
        </p:nvPicPr>
        <p:blipFill>
          <a:blip r:embed="rId3">
            <a:extLst>
              <a:ext uri="{28A0092B-C50C-407E-A947-70E740481C1C}">
                <a14:useLocalDpi xmlns:a14="http://schemas.microsoft.com/office/drawing/2010/main" val="0"/>
              </a:ext>
            </a:extLst>
          </a:blip>
          <a:srcRect b="17342"/>
          <a:stretch>
            <a:fillRect/>
          </a:stretch>
        </p:blipFill>
        <p:spPr bwMode="auto">
          <a:xfrm>
            <a:off x="7772400" y="5791200"/>
            <a:ext cx="12192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00134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588962" y="457200"/>
            <a:ext cx="8580438" cy="1143000"/>
          </a:xfrm>
        </p:spPr>
        <p:txBody>
          <a:bodyPr>
            <a:normAutofit fontScale="90000"/>
          </a:bodyPr>
          <a:lstStyle/>
          <a:p>
            <a:pPr algn="ctr" eaLnBrk="1" hangingPunct="1">
              <a:defRPr/>
            </a:pPr>
            <a:r>
              <a:rPr lang="en-US" sz="3600" i="1" dirty="0" smtClean="0">
                <a:solidFill>
                  <a:srgbClr val="C00000"/>
                </a:solidFill>
                <a:ea typeface="ＭＳ Ｐゴシック" charset="0"/>
                <a:cs typeface="+mj-cs"/>
              </a:rPr>
              <a:t/>
            </a:r>
            <a:br>
              <a:rPr lang="en-US" sz="3600" i="1" dirty="0" smtClean="0">
                <a:solidFill>
                  <a:srgbClr val="C00000"/>
                </a:solidFill>
                <a:ea typeface="ＭＳ Ｐゴシック" charset="0"/>
                <a:cs typeface="+mj-cs"/>
              </a:rPr>
            </a:br>
            <a:r>
              <a:rPr lang="en-US" sz="3600" dirty="0" smtClean="0">
                <a:solidFill>
                  <a:srgbClr val="FF0000"/>
                </a:solidFill>
                <a:ea typeface="ＭＳ Ｐゴシック" charset="0"/>
                <a:cs typeface="+mj-cs"/>
              </a:rPr>
              <a:t>Growth Targets</a:t>
            </a:r>
            <a:r>
              <a:rPr lang="en-US" dirty="0" smtClean="0">
                <a:solidFill>
                  <a:srgbClr val="FF0000"/>
                </a:solidFill>
                <a:ea typeface="ＭＳ Ｐゴシック" charset="0"/>
                <a:cs typeface="+mj-cs"/>
              </a:rPr>
              <a:t/>
            </a:r>
            <a:br>
              <a:rPr lang="en-US" dirty="0" smtClean="0">
                <a:solidFill>
                  <a:srgbClr val="FF0000"/>
                </a:solidFill>
                <a:ea typeface="ＭＳ Ｐゴシック" charset="0"/>
                <a:cs typeface="+mj-cs"/>
              </a:rPr>
            </a:br>
            <a:endParaRPr lang="en-US" sz="3600" dirty="0">
              <a:solidFill>
                <a:schemeClr val="tx1"/>
              </a:solidFill>
              <a:ea typeface="ＭＳ Ｐゴシック" charset="0"/>
            </a:endParaRPr>
          </a:p>
        </p:txBody>
      </p:sp>
      <p:sp>
        <p:nvSpPr>
          <p:cNvPr id="43011" name="Content Placeholder 2"/>
          <p:cNvSpPr>
            <a:spLocks noGrp="1"/>
          </p:cNvSpPr>
          <p:nvPr>
            <p:ph idx="1"/>
          </p:nvPr>
        </p:nvSpPr>
        <p:spPr>
          <a:xfrm>
            <a:off x="609600" y="1905000"/>
            <a:ext cx="8001000" cy="3810000"/>
          </a:xfrm>
        </p:spPr>
        <p:txBody>
          <a:bodyPr>
            <a:normAutofit/>
          </a:bodyPr>
          <a:lstStyle/>
          <a:p>
            <a:pPr>
              <a:defRPr/>
            </a:pPr>
            <a:r>
              <a:rPr lang="en-US" dirty="0"/>
              <a:t>Administer benchmark assessment early in the year to determine </a:t>
            </a:r>
            <a:r>
              <a:rPr lang="en-US" dirty="0">
                <a:solidFill>
                  <a:srgbClr val="FF0000"/>
                </a:solidFill>
              </a:rPr>
              <a:t>baseline </a:t>
            </a:r>
            <a:r>
              <a:rPr lang="en-US" dirty="0" smtClean="0">
                <a:solidFill>
                  <a:srgbClr val="FF0000"/>
                </a:solidFill>
              </a:rPr>
              <a:t>data</a:t>
            </a:r>
            <a:endParaRPr lang="en-US" dirty="0"/>
          </a:p>
          <a:p>
            <a:pPr marL="342900" lvl="1" indent="-342900">
              <a:buFont typeface="Arial" pitchFamily="34" charset="0"/>
              <a:buChar char="•"/>
              <a:defRPr/>
            </a:pPr>
            <a:r>
              <a:rPr lang="en-US" dirty="0" smtClean="0">
                <a:ea typeface="+mn-ea"/>
                <a:cs typeface="+mn-cs"/>
              </a:rPr>
              <a:t>Use 2</a:t>
            </a:r>
            <a:r>
              <a:rPr lang="en-US" baseline="30000" dirty="0" smtClean="0">
                <a:ea typeface="+mn-ea"/>
                <a:cs typeface="+mn-cs"/>
              </a:rPr>
              <a:t>nd</a:t>
            </a:r>
            <a:r>
              <a:rPr lang="en-US" dirty="0" smtClean="0">
                <a:ea typeface="+mn-ea"/>
                <a:cs typeface="+mn-cs"/>
              </a:rPr>
              <a:t> Interval of Year column and </a:t>
            </a:r>
            <a:r>
              <a:rPr lang="en-US" dirty="0" smtClean="0">
                <a:solidFill>
                  <a:srgbClr val="FF0000"/>
                </a:solidFill>
                <a:ea typeface="+mn-ea"/>
                <a:cs typeface="+mn-cs"/>
              </a:rPr>
              <a:t>list targets </a:t>
            </a:r>
            <a:r>
              <a:rPr lang="en-US" dirty="0" smtClean="0">
                <a:ea typeface="+mn-ea"/>
                <a:cs typeface="+mn-cs"/>
              </a:rPr>
              <a:t>for your groups </a:t>
            </a:r>
            <a:r>
              <a:rPr lang="en-US" dirty="0"/>
              <a:t>(use instructional level expectations for reading chart</a:t>
            </a:r>
            <a:r>
              <a:rPr lang="en-US" dirty="0" smtClean="0"/>
              <a:t>)</a:t>
            </a:r>
            <a:endParaRPr lang="en-US" dirty="0" smtClean="0">
              <a:ea typeface="+mn-ea"/>
              <a:cs typeface="+mn-cs"/>
            </a:endParaRPr>
          </a:p>
          <a:p>
            <a:pPr>
              <a:defRPr/>
            </a:pPr>
            <a:r>
              <a:rPr lang="en-US" dirty="0" smtClean="0"/>
              <a:t>Make adjustments based on contextual factors and justify changes</a:t>
            </a:r>
            <a:endParaRPr lang="en-US" dirty="0" smtClean="0">
              <a:ea typeface="+mn-ea"/>
              <a:cs typeface="+mn-cs"/>
            </a:endParaRPr>
          </a:p>
        </p:txBody>
      </p:sp>
      <p:pic>
        <p:nvPicPr>
          <p:cNvPr id="5" name="Picture 4" descr="H:\TCESC logos 2001\TCESC color transp bckgrnd.tif"/>
          <p:cNvPicPr>
            <a:picLocks noChangeAspect="1" noChangeArrowheads="1"/>
          </p:cNvPicPr>
          <p:nvPr/>
        </p:nvPicPr>
        <p:blipFill>
          <a:blip r:embed="rId3" cstate="print">
            <a:extLst>
              <a:ext uri="{28A0092B-C50C-407E-A947-70E740481C1C}">
                <a14:useLocalDpi xmlns:a14="http://schemas.microsoft.com/office/drawing/2010/main" val="0"/>
              </a:ext>
            </a:extLst>
          </a:blip>
          <a:srcRect b="17342"/>
          <a:stretch>
            <a:fillRect/>
          </a:stretch>
        </p:blipFill>
        <p:spPr bwMode="auto">
          <a:xfrm>
            <a:off x="4800600" y="6087845"/>
            <a:ext cx="838200" cy="613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24332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Growth Target Table (suggested)</a:t>
            </a:r>
            <a:endParaRPr lang="en-US" dirty="0">
              <a:solidFill>
                <a:srgbClr val="FF0000"/>
              </a:solidFill>
            </a:endParaRPr>
          </a:p>
        </p:txBody>
      </p:sp>
      <p:pic>
        <p:nvPicPr>
          <p:cNvPr id="4" name="Picture 3" descr="H:\TCESC logos 2001\TCESC color transp bckgrnd.tif"/>
          <p:cNvPicPr>
            <a:picLocks noChangeAspect="1" noChangeArrowheads="1"/>
          </p:cNvPicPr>
          <p:nvPr/>
        </p:nvPicPr>
        <p:blipFill>
          <a:blip r:embed="rId2">
            <a:extLst>
              <a:ext uri="{28A0092B-C50C-407E-A947-70E740481C1C}">
                <a14:useLocalDpi xmlns:a14="http://schemas.microsoft.com/office/drawing/2010/main" val="0"/>
              </a:ext>
            </a:extLst>
          </a:blip>
          <a:srcRect b="17342"/>
          <a:stretch>
            <a:fillRect/>
          </a:stretch>
        </p:blipFill>
        <p:spPr bwMode="auto">
          <a:xfrm>
            <a:off x="7391400" y="5410200"/>
            <a:ext cx="12192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p:cNvGraphicFramePr>
            <a:graphicFrameLocks noGrp="1"/>
          </p:cNvGraphicFramePr>
          <p:nvPr>
            <p:extLst>
              <p:ext uri="{D42A27DB-BD31-4B8C-83A1-F6EECF244321}">
                <p14:modId xmlns:p14="http://schemas.microsoft.com/office/powerpoint/2010/main" val="3509499187"/>
              </p:ext>
            </p:extLst>
          </p:nvPr>
        </p:nvGraphicFramePr>
        <p:xfrm>
          <a:off x="609600" y="1447802"/>
          <a:ext cx="8001000" cy="3657600"/>
        </p:xfrm>
        <a:graphic>
          <a:graphicData uri="http://schemas.openxmlformats.org/drawingml/2006/table">
            <a:tbl>
              <a:tblPr firstRow="1" bandRow="1">
                <a:tableStyleId>{5C22544A-7EE6-4342-B048-85BDC9FD1C3A}</a:tableStyleId>
              </a:tblPr>
              <a:tblGrid>
                <a:gridCol w="2000250"/>
                <a:gridCol w="2000250"/>
                <a:gridCol w="2000250"/>
                <a:gridCol w="2000250"/>
              </a:tblGrid>
              <a:tr h="1481194">
                <a:tc>
                  <a:txBody>
                    <a:bodyPr/>
                    <a:lstStyle/>
                    <a:p>
                      <a:r>
                        <a:rPr lang="en-US" sz="3200" dirty="0" smtClean="0"/>
                        <a:t>Grade</a:t>
                      </a:r>
                      <a:endParaRPr lang="en-US" sz="3200" dirty="0"/>
                    </a:p>
                  </a:txBody>
                  <a:tcPr/>
                </a:tc>
                <a:tc>
                  <a:txBody>
                    <a:bodyPr/>
                    <a:lstStyle/>
                    <a:p>
                      <a:r>
                        <a:rPr lang="en-US" sz="3200" dirty="0" smtClean="0"/>
                        <a:t>Beginning of Year</a:t>
                      </a:r>
                      <a:endParaRPr lang="en-US" sz="3200" dirty="0"/>
                    </a:p>
                  </a:txBody>
                  <a:tcPr/>
                </a:tc>
                <a:tc>
                  <a:txBody>
                    <a:bodyPr/>
                    <a:lstStyle/>
                    <a:p>
                      <a:r>
                        <a:rPr lang="en-US" sz="3200" dirty="0" smtClean="0"/>
                        <a:t>1</a:t>
                      </a:r>
                      <a:r>
                        <a:rPr lang="en-US" sz="3200" baseline="30000" dirty="0" smtClean="0"/>
                        <a:t>st</a:t>
                      </a:r>
                      <a:r>
                        <a:rPr lang="en-US" sz="3200" baseline="0" dirty="0" smtClean="0"/>
                        <a:t> Interval</a:t>
                      </a:r>
                      <a:endParaRPr lang="en-US" sz="3200" dirty="0"/>
                    </a:p>
                  </a:txBody>
                  <a:tcPr>
                    <a:solidFill>
                      <a:schemeClr val="tx1">
                        <a:lumMod val="50000"/>
                        <a:lumOff val="50000"/>
                      </a:schemeClr>
                    </a:solidFill>
                  </a:tcPr>
                </a:tc>
                <a:tc>
                  <a:txBody>
                    <a:bodyPr/>
                    <a:lstStyle/>
                    <a:p>
                      <a:r>
                        <a:rPr lang="en-US" sz="3200" dirty="0" smtClean="0"/>
                        <a:t>2</a:t>
                      </a:r>
                      <a:r>
                        <a:rPr lang="en-US" sz="3200" baseline="30000" dirty="0" smtClean="0"/>
                        <a:t>nd</a:t>
                      </a:r>
                      <a:r>
                        <a:rPr lang="en-US" sz="3200" dirty="0" smtClean="0"/>
                        <a:t> Interval</a:t>
                      </a:r>
                    </a:p>
                    <a:p>
                      <a:r>
                        <a:rPr lang="en-US" sz="3200" dirty="0" smtClean="0"/>
                        <a:t>(targets)</a:t>
                      </a:r>
                      <a:endParaRPr lang="en-US" sz="3200" dirty="0"/>
                    </a:p>
                  </a:txBody>
                  <a:tcPr/>
                </a:tc>
              </a:tr>
              <a:tr h="514891">
                <a:tc>
                  <a:txBody>
                    <a:bodyPr/>
                    <a:lstStyle/>
                    <a:p>
                      <a:pPr algn="ctr"/>
                      <a:r>
                        <a:rPr lang="en-US" sz="2800" dirty="0" smtClean="0"/>
                        <a:t>K</a:t>
                      </a:r>
                      <a:endParaRPr lang="en-US" sz="2800" dirty="0"/>
                    </a:p>
                  </a:txBody>
                  <a:tcPr/>
                </a:tc>
                <a:tc>
                  <a:txBody>
                    <a:bodyPr/>
                    <a:lstStyle/>
                    <a:p>
                      <a:endParaRPr lang="en-US" dirty="0"/>
                    </a:p>
                  </a:txBody>
                  <a:tcPr/>
                </a:tc>
                <a:tc>
                  <a:txBody>
                    <a:bodyPr/>
                    <a:lstStyle/>
                    <a:p>
                      <a:r>
                        <a:rPr lang="en-US" smtClean="0"/>
                        <a:t>C+</a:t>
                      </a:r>
                    </a:p>
                    <a:p>
                      <a:r>
                        <a:rPr lang="en-US" smtClean="0"/>
                        <a:t>B</a:t>
                      </a:r>
                    </a:p>
                    <a:p>
                      <a:r>
                        <a:rPr lang="en-US" smtClean="0"/>
                        <a:t>A</a:t>
                      </a:r>
                      <a:endParaRPr lang="en-US" dirty="0"/>
                    </a:p>
                  </a:txBody>
                  <a:tcPr>
                    <a:solidFill>
                      <a:schemeClr val="tx1">
                        <a:lumMod val="50000"/>
                        <a:lumOff val="50000"/>
                      </a:schemeClr>
                    </a:solidFill>
                  </a:tcPr>
                </a:tc>
                <a:tc>
                  <a:txBody>
                    <a:bodyPr/>
                    <a:lstStyle/>
                    <a:p>
                      <a:r>
                        <a:rPr lang="en-US" dirty="0" smtClean="0"/>
                        <a:t>D</a:t>
                      </a:r>
                    </a:p>
                    <a:p>
                      <a:r>
                        <a:rPr lang="en-US" dirty="0" smtClean="0"/>
                        <a:t>C</a:t>
                      </a:r>
                    </a:p>
                    <a:p>
                      <a:r>
                        <a:rPr lang="en-US" dirty="0" smtClean="0"/>
                        <a:t>B</a:t>
                      </a:r>
                      <a:endParaRPr lang="en-US" dirty="0"/>
                    </a:p>
                  </a:txBody>
                  <a:tcPr/>
                </a:tc>
              </a:tr>
              <a:tr h="514891">
                <a:tc>
                  <a:txBody>
                    <a:bodyPr/>
                    <a:lstStyle/>
                    <a:p>
                      <a:pPr algn="ctr"/>
                      <a:r>
                        <a:rPr lang="en-US" sz="2800" dirty="0" smtClean="0"/>
                        <a:t>1</a:t>
                      </a:r>
                      <a:endParaRPr lang="en-US" sz="2800" dirty="0"/>
                    </a:p>
                  </a:txBody>
                  <a:tcPr/>
                </a:tc>
                <a:tc>
                  <a:txBody>
                    <a:bodyPr/>
                    <a:lstStyle/>
                    <a:p>
                      <a:r>
                        <a:rPr lang="en-US" dirty="0" smtClean="0"/>
                        <a:t>E+</a:t>
                      </a:r>
                    </a:p>
                    <a:p>
                      <a:r>
                        <a:rPr lang="en-US" dirty="0" smtClean="0"/>
                        <a:t>D/E</a:t>
                      </a:r>
                    </a:p>
                    <a:p>
                      <a:r>
                        <a:rPr lang="en-US" dirty="0" smtClean="0"/>
                        <a:t>C</a:t>
                      </a:r>
                    </a:p>
                    <a:p>
                      <a:r>
                        <a:rPr lang="en-US" dirty="0" smtClean="0"/>
                        <a:t>Below C</a:t>
                      </a:r>
                      <a:endParaRPr lang="en-US" dirty="0"/>
                    </a:p>
                  </a:txBody>
                  <a:tcPr/>
                </a:tc>
                <a:tc>
                  <a:txBody>
                    <a:bodyPr/>
                    <a:lstStyle/>
                    <a:p>
                      <a:r>
                        <a:rPr lang="en-US" dirty="0" smtClean="0"/>
                        <a:t>G+</a:t>
                      </a:r>
                    </a:p>
                    <a:p>
                      <a:r>
                        <a:rPr lang="en-US" dirty="0" smtClean="0"/>
                        <a:t>F</a:t>
                      </a:r>
                    </a:p>
                    <a:p>
                      <a:r>
                        <a:rPr lang="en-US" dirty="0" smtClean="0"/>
                        <a:t>E</a:t>
                      </a:r>
                    </a:p>
                    <a:p>
                      <a:r>
                        <a:rPr lang="en-US" dirty="0" smtClean="0"/>
                        <a:t>Below E</a:t>
                      </a:r>
                      <a:endParaRPr lang="en-US" dirty="0"/>
                    </a:p>
                  </a:txBody>
                  <a:tcPr>
                    <a:solidFill>
                      <a:schemeClr val="tx1">
                        <a:lumMod val="50000"/>
                        <a:lumOff val="50000"/>
                      </a:schemeClr>
                    </a:solidFill>
                  </a:tcPr>
                </a:tc>
                <a:tc>
                  <a:txBody>
                    <a:bodyPr/>
                    <a:lstStyle/>
                    <a:p>
                      <a:r>
                        <a:rPr lang="en-US" dirty="0" smtClean="0"/>
                        <a:t>I+</a:t>
                      </a:r>
                    </a:p>
                    <a:p>
                      <a:r>
                        <a:rPr lang="en-US" dirty="0" smtClean="0"/>
                        <a:t>H</a:t>
                      </a:r>
                    </a:p>
                    <a:p>
                      <a:r>
                        <a:rPr lang="en-US" dirty="0" smtClean="0"/>
                        <a:t>G</a:t>
                      </a:r>
                    </a:p>
                    <a:p>
                      <a:r>
                        <a:rPr lang="en-US" dirty="0" smtClean="0"/>
                        <a:t>Below G</a:t>
                      </a:r>
                      <a:endParaRPr lang="en-US" dirty="0"/>
                    </a:p>
                  </a:txBody>
                  <a:tcPr/>
                </a:tc>
              </a:tr>
            </a:tbl>
          </a:graphicData>
        </a:graphic>
      </p:graphicFrame>
      <p:sp>
        <p:nvSpPr>
          <p:cNvPr id="3" name="Rectangle 2"/>
          <p:cNvSpPr/>
          <p:nvPr/>
        </p:nvSpPr>
        <p:spPr>
          <a:xfrm>
            <a:off x="1524000" y="5699365"/>
            <a:ext cx="4572000" cy="923330"/>
          </a:xfrm>
          <a:prstGeom prst="rect">
            <a:avLst/>
          </a:prstGeom>
        </p:spPr>
        <p:txBody>
          <a:bodyPr>
            <a:spAutoFit/>
          </a:bodyPr>
          <a:lstStyle/>
          <a:p>
            <a:pPr marL="0" lvl="1">
              <a:defRPr/>
            </a:pPr>
            <a:r>
              <a:rPr lang="en-US" dirty="0" smtClean="0"/>
              <a:t>Targets are from the </a:t>
            </a:r>
            <a:r>
              <a:rPr lang="en-US" dirty="0"/>
              <a:t>instructional level expectations for reading </a:t>
            </a:r>
            <a:r>
              <a:rPr lang="en-US" dirty="0" smtClean="0"/>
              <a:t>chart. You may need to adjust them based on contextual factors.</a:t>
            </a:r>
            <a:endParaRPr lang="en-US" dirty="0"/>
          </a:p>
        </p:txBody>
      </p:sp>
    </p:spTree>
    <p:extLst>
      <p:ext uri="{BB962C8B-B14F-4D97-AF65-F5344CB8AC3E}">
        <p14:creationId xmlns:p14="http://schemas.microsoft.com/office/powerpoint/2010/main" val="25895407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Growth Target Table (suggested)</a:t>
            </a:r>
            <a:endParaRPr lang="en-US" dirty="0">
              <a:solidFill>
                <a:srgbClr val="FF0000"/>
              </a:solidFill>
            </a:endParaRPr>
          </a:p>
        </p:txBody>
      </p:sp>
      <p:pic>
        <p:nvPicPr>
          <p:cNvPr id="4" name="Picture 3" descr="H:\TCESC logos 2001\TCESC color transp bckgrnd.tif"/>
          <p:cNvPicPr>
            <a:picLocks noChangeAspect="1" noChangeArrowheads="1"/>
          </p:cNvPicPr>
          <p:nvPr/>
        </p:nvPicPr>
        <p:blipFill>
          <a:blip r:embed="rId2">
            <a:extLst>
              <a:ext uri="{28A0092B-C50C-407E-A947-70E740481C1C}">
                <a14:useLocalDpi xmlns:a14="http://schemas.microsoft.com/office/drawing/2010/main" val="0"/>
              </a:ext>
            </a:extLst>
          </a:blip>
          <a:srcRect b="17342"/>
          <a:stretch>
            <a:fillRect/>
          </a:stretch>
        </p:blipFill>
        <p:spPr bwMode="auto">
          <a:xfrm>
            <a:off x="7391400" y="5410200"/>
            <a:ext cx="12192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p:cNvGraphicFramePr>
            <a:graphicFrameLocks noGrp="1"/>
          </p:cNvGraphicFramePr>
          <p:nvPr>
            <p:extLst>
              <p:ext uri="{D42A27DB-BD31-4B8C-83A1-F6EECF244321}">
                <p14:modId xmlns:p14="http://schemas.microsoft.com/office/powerpoint/2010/main" val="4042731971"/>
              </p:ext>
            </p:extLst>
          </p:nvPr>
        </p:nvGraphicFramePr>
        <p:xfrm>
          <a:off x="609600" y="1447802"/>
          <a:ext cx="8001000" cy="3931920"/>
        </p:xfrm>
        <a:graphic>
          <a:graphicData uri="http://schemas.openxmlformats.org/drawingml/2006/table">
            <a:tbl>
              <a:tblPr firstRow="1" bandRow="1">
                <a:tableStyleId>{5C22544A-7EE6-4342-B048-85BDC9FD1C3A}</a:tableStyleId>
              </a:tblPr>
              <a:tblGrid>
                <a:gridCol w="2000250"/>
                <a:gridCol w="2000250"/>
                <a:gridCol w="2000250"/>
                <a:gridCol w="2000250"/>
              </a:tblGrid>
              <a:tr h="1481194">
                <a:tc>
                  <a:txBody>
                    <a:bodyPr/>
                    <a:lstStyle/>
                    <a:p>
                      <a:r>
                        <a:rPr lang="en-US" sz="3200" dirty="0" smtClean="0"/>
                        <a:t>Grade</a:t>
                      </a:r>
                      <a:endParaRPr lang="en-US" sz="3200" dirty="0"/>
                    </a:p>
                  </a:txBody>
                  <a:tcPr/>
                </a:tc>
                <a:tc>
                  <a:txBody>
                    <a:bodyPr/>
                    <a:lstStyle/>
                    <a:p>
                      <a:r>
                        <a:rPr lang="en-US" sz="3200" dirty="0" smtClean="0"/>
                        <a:t>Beginning of Year</a:t>
                      </a:r>
                      <a:endParaRPr lang="en-US" sz="3200" dirty="0"/>
                    </a:p>
                  </a:txBody>
                  <a:tcPr/>
                </a:tc>
                <a:tc>
                  <a:txBody>
                    <a:bodyPr/>
                    <a:lstStyle/>
                    <a:p>
                      <a:r>
                        <a:rPr lang="en-US" sz="3200" dirty="0" smtClean="0"/>
                        <a:t>1</a:t>
                      </a:r>
                      <a:r>
                        <a:rPr lang="en-US" sz="3200" baseline="30000" dirty="0" smtClean="0"/>
                        <a:t>st</a:t>
                      </a:r>
                      <a:r>
                        <a:rPr lang="en-US" sz="3200" baseline="0" dirty="0" smtClean="0"/>
                        <a:t> Interval</a:t>
                      </a:r>
                      <a:endParaRPr lang="en-US" sz="3200" dirty="0"/>
                    </a:p>
                  </a:txBody>
                  <a:tcPr>
                    <a:solidFill>
                      <a:schemeClr val="tx1">
                        <a:lumMod val="50000"/>
                        <a:lumOff val="50000"/>
                      </a:schemeClr>
                    </a:solidFill>
                  </a:tcPr>
                </a:tc>
                <a:tc>
                  <a:txBody>
                    <a:bodyPr/>
                    <a:lstStyle/>
                    <a:p>
                      <a:r>
                        <a:rPr lang="en-US" sz="3200" dirty="0" smtClean="0"/>
                        <a:t>2</a:t>
                      </a:r>
                      <a:r>
                        <a:rPr lang="en-US" sz="3200" baseline="30000" dirty="0" smtClean="0"/>
                        <a:t>nd</a:t>
                      </a:r>
                      <a:r>
                        <a:rPr lang="en-US" sz="3200" dirty="0" smtClean="0"/>
                        <a:t> Interval</a:t>
                      </a:r>
                    </a:p>
                    <a:p>
                      <a:r>
                        <a:rPr lang="en-US" sz="3200" dirty="0" smtClean="0"/>
                        <a:t>(targets)</a:t>
                      </a:r>
                      <a:endParaRPr lang="en-US" sz="3200" dirty="0"/>
                    </a:p>
                  </a:txBody>
                  <a:tcPr/>
                </a:tc>
              </a:tr>
              <a:tr h="514891">
                <a:tc>
                  <a:txBody>
                    <a:bodyPr/>
                    <a:lstStyle/>
                    <a:p>
                      <a:pPr algn="ctr"/>
                      <a:r>
                        <a:rPr lang="en-US" sz="2800" dirty="0" smtClean="0"/>
                        <a:t>2</a:t>
                      </a:r>
                      <a:endParaRPr lang="en-US" sz="2800" dirty="0"/>
                    </a:p>
                  </a:txBody>
                  <a:tcPr/>
                </a:tc>
                <a:tc>
                  <a:txBody>
                    <a:bodyPr/>
                    <a:lstStyle/>
                    <a:p>
                      <a:r>
                        <a:rPr lang="en-US" dirty="0" smtClean="0"/>
                        <a:t>K+</a:t>
                      </a:r>
                    </a:p>
                    <a:p>
                      <a:r>
                        <a:rPr lang="en-US" dirty="0" smtClean="0"/>
                        <a:t>J/K</a:t>
                      </a:r>
                    </a:p>
                    <a:p>
                      <a:r>
                        <a:rPr lang="en-US" dirty="0" smtClean="0"/>
                        <a:t>I</a:t>
                      </a:r>
                    </a:p>
                    <a:p>
                      <a:r>
                        <a:rPr lang="en-US" dirty="0" smtClean="0"/>
                        <a:t>Below</a:t>
                      </a:r>
                      <a:r>
                        <a:rPr lang="en-US" baseline="0" dirty="0" smtClean="0"/>
                        <a:t> I</a:t>
                      </a:r>
                      <a:endParaRPr lang="en-US" dirty="0"/>
                    </a:p>
                  </a:txBody>
                  <a:tcPr/>
                </a:tc>
                <a:tc>
                  <a:txBody>
                    <a:bodyPr/>
                    <a:lstStyle/>
                    <a:p>
                      <a:r>
                        <a:rPr lang="en-US" smtClean="0"/>
                        <a:t>L+</a:t>
                      </a:r>
                    </a:p>
                    <a:p>
                      <a:r>
                        <a:rPr lang="en-US" smtClean="0"/>
                        <a:t>K</a:t>
                      </a:r>
                    </a:p>
                    <a:p>
                      <a:r>
                        <a:rPr lang="en-US" smtClean="0"/>
                        <a:t>J</a:t>
                      </a:r>
                    </a:p>
                    <a:p>
                      <a:r>
                        <a:rPr lang="en-US" smtClean="0"/>
                        <a:t>Below J</a:t>
                      </a:r>
                      <a:endParaRPr lang="en-US" dirty="0"/>
                    </a:p>
                  </a:txBody>
                  <a:tcPr>
                    <a:solidFill>
                      <a:schemeClr val="tx1">
                        <a:lumMod val="50000"/>
                        <a:lumOff val="50000"/>
                      </a:schemeClr>
                    </a:solidFill>
                  </a:tcPr>
                </a:tc>
                <a:tc>
                  <a:txBody>
                    <a:bodyPr/>
                    <a:lstStyle/>
                    <a:p>
                      <a:r>
                        <a:rPr lang="en-US" dirty="0" smtClean="0"/>
                        <a:t>M+</a:t>
                      </a:r>
                    </a:p>
                    <a:p>
                      <a:r>
                        <a:rPr lang="en-US" dirty="0" smtClean="0"/>
                        <a:t>L</a:t>
                      </a:r>
                    </a:p>
                    <a:p>
                      <a:r>
                        <a:rPr lang="en-US" dirty="0" smtClean="0"/>
                        <a:t>K</a:t>
                      </a:r>
                    </a:p>
                    <a:p>
                      <a:r>
                        <a:rPr lang="en-US" dirty="0" smtClean="0"/>
                        <a:t>Below</a:t>
                      </a:r>
                      <a:r>
                        <a:rPr lang="en-US" baseline="0" dirty="0" smtClean="0"/>
                        <a:t> K</a:t>
                      </a:r>
                      <a:endParaRPr lang="en-US" dirty="0"/>
                    </a:p>
                  </a:txBody>
                  <a:tcPr/>
                </a:tc>
              </a:tr>
              <a:tr h="514891">
                <a:tc>
                  <a:txBody>
                    <a:bodyPr/>
                    <a:lstStyle/>
                    <a:p>
                      <a:pPr algn="ctr"/>
                      <a:r>
                        <a:rPr lang="en-US" sz="2800" dirty="0" smtClean="0"/>
                        <a:t>3</a:t>
                      </a:r>
                      <a:endParaRPr lang="en-US" sz="2800" dirty="0"/>
                    </a:p>
                  </a:txBody>
                  <a:tcPr/>
                </a:tc>
                <a:tc>
                  <a:txBody>
                    <a:bodyPr/>
                    <a:lstStyle/>
                    <a:p>
                      <a:r>
                        <a:rPr lang="en-US" dirty="0" smtClean="0"/>
                        <a:t>N+</a:t>
                      </a:r>
                    </a:p>
                    <a:p>
                      <a:r>
                        <a:rPr lang="en-US" dirty="0" smtClean="0"/>
                        <a:t>M/N</a:t>
                      </a:r>
                    </a:p>
                    <a:p>
                      <a:r>
                        <a:rPr lang="en-US" dirty="0" smtClean="0"/>
                        <a:t>L</a:t>
                      </a:r>
                    </a:p>
                    <a:p>
                      <a:r>
                        <a:rPr lang="en-US" dirty="0" smtClean="0"/>
                        <a:t>Below L</a:t>
                      </a:r>
                      <a:endParaRPr lang="en-US" dirty="0"/>
                    </a:p>
                  </a:txBody>
                  <a:tcPr/>
                </a:tc>
                <a:tc>
                  <a:txBody>
                    <a:bodyPr/>
                    <a:lstStyle/>
                    <a:p>
                      <a:r>
                        <a:rPr lang="en-US" dirty="0" smtClean="0"/>
                        <a:t>O+</a:t>
                      </a:r>
                    </a:p>
                    <a:p>
                      <a:r>
                        <a:rPr lang="en-US" dirty="0" smtClean="0"/>
                        <a:t>N</a:t>
                      </a:r>
                    </a:p>
                    <a:p>
                      <a:r>
                        <a:rPr lang="en-US" dirty="0" smtClean="0"/>
                        <a:t>M</a:t>
                      </a:r>
                    </a:p>
                    <a:p>
                      <a:r>
                        <a:rPr lang="en-US" dirty="0" smtClean="0"/>
                        <a:t>Below</a:t>
                      </a:r>
                      <a:r>
                        <a:rPr lang="en-US" baseline="0" dirty="0" smtClean="0"/>
                        <a:t> M</a:t>
                      </a:r>
                      <a:endParaRPr lang="en-US" dirty="0"/>
                    </a:p>
                  </a:txBody>
                  <a:tcPr>
                    <a:solidFill>
                      <a:schemeClr val="tx1">
                        <a:lumMod val="50000"/>
                        <a:lumOff val="50000"/>
                      </a:schemeClr>
                    </a:solidFill>
                  </a:tcPr>
                </a:tc>
                <a:tc>
                  <a:txBody>
                    <a:bodyPr/>
                    <a:lstStyle/>
                    <a:p>
                      <a:r>
                        <a:rPr lang="en-US" dirty="0" smtClean="0"/>
                        <a:t>P+</a:t>
                      </a:r>
                    </a:p>
                    <a:p>
                      <a:r>
                        <a:rPr lang="en-US" dirty="0" smtClean="0"/>
                        <a:t>O</a:t>
                      </a:r>
                    </a:p>
                    <a:p>
                      <a:r>
                        <a:rPr lang="en-US" dirty="0" smtClean="0"/>
                        <a:t>N</a:t>
                      </a:r>
                    </a:p>
                    <a:p>
                      <a:r>
                        <a:rPr lang="en-US" dirty="0" smtClean="0"/>
                        <a:t>Below N</a:t>
                      </a:r>
                      <a:endParaRPr lang="en-US" dirty="0"/>
                    </a:p>
                  </a:txBody>
                  <a:tcPr/>
                </a:tc>
              </a:tr>
            </a:tbl>
          </a:graphicData>
        </a:graphic>
      </p:graphicFrame>
      <p:sp>
        <p:nvSpPr>
          <p:cNvPr id="5" name="Rectangle 4"/>
          <p:cNvSpPr/>
          <p:nvPr/>
        </p:nvSpPr>
        <p:spPr>
          <a:xfrm>
            <a:off x="1524000" y="5699365"/>
            <a:ext cx="4572000" cy="923330"/>
          </a:xfrm>
          <a:prstGeom prst="rect">
            <a:avLst/>
          </a:prstGeom>
        </p:spPr>
        <p:txBody>
          <a:bodyPr>
            <a:spAutoFit/>
          </a:bodyPr>
          <a:lstStyle/>
          <a:p>
            <a:pPr marL="0" lvl="1">
              <a:defRPr/>
            </a:pPr>
            <a:r>
              <a:rPr lang="en-US" dirty="0" smtClean="0"/>
              <a:t>Targets are from the </a:t>
            </a:r>
            <a:r>
              <a:rPr lang="en-US" dirty="0"/>
              <a:t>instructional level expectations for reading </a:t>
            </a:r>
            <a:r>
              <a:rPr lang="en-US" dirty="0" smtClean="0"/>
              <a:t>chart. You may need to adjust them based on contextual factors.</a:t>
            </a:r>
            <a:endParaRPr lang="en-US" dirty="0"/>
          </a:p>
        </p:txBody>
      </p:sp>
    </p:spTree>
    <p:extLst>
      <p:ext uri="{BB962C8B-B14F-4D97-AF65-F5344CB8AC3E}">
        <p14:creationId xmlns:p14="http://schemas.microsoft.com/office/powerpoint/2010/main" val="35877641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ight Arrow 1"/>
          <p:cNvSpPr/>
          <p:nvPr/>
        </p:nvSpPr>
        <p:spPr>
          <a:xfrm>
            <a:off x="5334000" y="5410200"/>
            <a:ext cx="11430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26975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927" y="304800"/>
            <a:ext cx="8229600" cy="1143000"/>
          </a:xfrm>
        </p:spPr>
        <p:txBody>
          <a:bodyPr>
            <a:normAutofit/>
          </a:bodyPr>
          <a:lstStyle/>
          <a:p>
            <a:r>
              <a:rPr lang="en-US" sz="4000" i="1" dirty="0" smtClean="0">
                <a:solidFill>
                  <a:srgbClr val="FF0000"/>
                </a:solidFill>
              </a:rPr>
              <a:t>Next Steps </a:t>
            </a:r>
            <a:endParaRPr lang="en-US" sz="4000" i="1" dirty="0">
              <a:solidFill>
                <a:srgbClr val="FF0000"/>
              </a:solidFill>
            </a:endParaRPr>
          </a:p>
        </p:txBody>
      </p:sp>
      <p:sp>
        <p:nvSpPr>
          <p:cNvPr id="3" name="Content Placeholder 2"/>
          <p:cNvSpPr>
            <a:spLocks noGrp="1"/>
          </p:cNvSpPr>
          <p:nvPr>
            <p:ph idx="1"/>
          </p:nvPr>
        </p:nvSpPr>
        <p:spPr/>
        <p:txBody>
          <a:bodyPr/>
          <a:lstStyle/>
          <a:p>
            <a:pPr marL="0" indent="0">
              <a:buNone/>
            </a:pPr>
            <a:r>
              <a:rPr lang="en-US" i="1" dirty="0" smtClean="0"/>
              <a:t>Optional SLO Day #2 </a:t>
            </a:r>
            <a:endParaRPr lang="en-US" dirty="0"/>
          </a:p>
          <a:p>
            <a:pPr lvl="1"/>
            <a:r>
              <a:rPr lang="en-US" dirty="0" smtClean="0"/>
              <a:t>September 16 or 24</a:t>
            </a:r>
          </a:p>
          <a:p>
            <a:pPr lvl="1"/>
            <a:r>
              <a:rPr lang="en-US" dirty="0" smtClean="0"/>
              <a:t>4:00-6:00 at TCESC</a:t>
            </a:r>
          </a:p>
          <a:p>
            <a:pPr lvl="1"/>
            <a:r>
              <a:rPr lang="en-US" dirty="0" smtClean="0"/>
              <a:t>Be prepared to set </a:t>
            </a:r>
            <a:r>
              <a:rPr lang="en-US" dirty="0" smtClean="0">
                <a:solidFill>
                  <a:srgbClr val="FF0000"/>
                </a:solidFill>
              </a:rPr>
              <a:t>growth targets </a:t>
            </a:r>
            <a:r>
              <a:rPr lang="en-US" dirty="0" smtClean="0"/>
              <a:t>and complete the </a:t>
            </a:r>
            <a:r>
              <a:rPr lang="en-US" dirty="0" smtClean="0">
                <a:solidFill>
                  <a:srgbClr val="FF0000"/>
                </a:solidFill>
              </a:rPr>
              <a:t>rationale</a:t>
            </a:r>
            <a:r>
              <a:rPr lang="en-US" dirty="0" smtClean="0"/>
              <a:t> for the targets section. </a:t>
            </a:r>
          </a:p>
          <a:p>
            <a:pPr marL="0" indent="0">
              <a:buNone/>
            </a:pPr>
            <a:endParaRPr lang="en-US" dirty="0" smtClean="0">
              <a:solidFill>
                <a:srgbClr val="FF0000"/>
              </a:solidFill>
            </a:endParaRPr>
          </a:p>
        </p:txBody>
      </p:sp>
      <p:pic>
        <p:nvPicPr>
          <p:cNvPr id="4" name="Picture 3" descr="H:\TCESC logos 2001\TCESC color transp bckgrnd.tif"/>
          <p:cNvPicPr>
            <a:picLocks noChangeAspect="1" noChangeArrowheads="1"/>
          </p:cNvPicPr>
          <p:nvPr/>
        </p:nvPicPr>
        <p:blipFill>
          <a:blip r:embed="rId2">
            <a:extLst>
              <a:ext uri="{28A0092B-C50C-407E-A947-70E740481C1C}">
                <a14:useLocalDpi xmlns:a14="http://schemas.microsoft.com/office/drawing/2010/main" val="0"/>
              </a:ext>
            </a:extLst>
          </a:blip>
          <a:srcRect b="17342"/>
          <a:stretch>
            <a:fillRect/>
          </a:stretch>
        </p:blipFill>
        <p:spPr bwMode="auto">
          <a:xfrm>
            <a:off x="7391400" y="5410200"/>
            <a:ext cx="12192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68087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927" y="304800"/>
            <a:ext cx="8229600" cy="1143000"/>
          </a:xfrm>
        </p:spPr>
        <p:txBody>
          <a:bodyPr>
            <a:normAutofit/>
          </a:bodyPr>
          <a:lstStyle/>
          <a:p>
            <a:r>
              <a:rPr lang="en-US" dirty="0" smtClean="0">
                <a:solidFill>
                  <a:srgbClr val="0070C0"/>
                </a:solidFill>
              </a:rPr>
              <a:t>SLO Help </a:t>
            </a:r>
            <a:r>
              <a:rPr lang="en-US" sz="4000" i="1" dirty="0" smtClean="0">
                <a:solidFill>
                  <a:srgbClr val="FF0000"/>
                </a:solidFill>
              </a:rPr>
              <a:t> </a:t>
            </a:r>
            <a:endParaRPr lang="en-US" sz="4000" i="1"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pPr marL="0" indent="0">
              <a:buNone/>
            </a:pPr>
            <a:r>
              <a:rPr lang="en-US" sz="5100" dirty="0" smtClean="0"/>
              <a:t>Feel free to contact:</a:t>
            </a:r>
          </a:p>
          <a:p>
            <a:pPr marL="0" indent="0">
              <a:buNone/>
            </a:pPr>
            <a:endParaRPr lang="en-US" dirty="0"/>
          </a:p>
          <a:p>
            <a:pPr marL="0" indent="0" algn="ctr">
              <a:buNone/>
            </a:pPr>
            <a:r>
              <a:rPr lang="en-US" sz="5100" dirty="0" smtClean="0"/>
              <a:t>Bill Young  330-505-2800  ext. 151</a:t>
            </a:r>
          </a:p>
          <a:p>
            <a:pPr marL="0" indent="0" algn="ctr">
              <a:buNone/>
            </a:pPr>
            <a:r>
              <a:rPr lang="en-US" sz="5100" i="1" dirty="0" smtClean="0">
                <a:hlinkClick r:id="rId2"/>
              </a:rPr>
              <a:t>william.young@neomin.org</a:t>
            </a:r>
            <a:endParaRPr lang="en-US" sz="5100" i="1" dirty="0" smtClean="0"/>
          </a:p>
          <a:p>
            <a:pPr marL="0" indent="0" algn="ctr">
              <a:buNone/>
            </a:pPr>
            <a:endParaRPr lang="en-US" sz="5100" i="1" dirty="0"/>
          </a:p>
          <a:p>
            <a:pPr marL="0" indent="0">
              <a:buNone/>
            </a:pPr>
            <a:endParaRPr lang="en-US" i="1" dirty="0" smtClean="0"/>
          </a:p>
          <a:p>
            <a:pPr marL="0" indent="0">
              <a:buNone/>
            </a:pPr>
            <a:endParaRPr lang="en-US" i="1" dirty="0"/>
          </a:p>
          <a:p>
            <a:pPr marL="0" indent="0" algn="ctr">
              <a:buNone/>
            </a:pPr>
            <a:r>
              <a:rPr lang="en-US" sz="6300" i="1" dirty="0" smtClean="0">
                <a:solidFill>
                  <a:srgbClr val="FF0000"/>
                </a:solidFill>
              </a:rPr>
              <a:t>Have a great 2014-15 school year!</a:t>
            </a:r>
          </a:p>
        </p:txBody>
      </p:sp>
      <p:pic>
        <p:nvPicPr>
          <p:cNvPr id="4" name="Picture 3" descr="H:\TCESC logos 2001\TCESC color transp bckgrnd.tif"/>
          <p:cNvPicPr>
            <a:picLocks noChangeAspect="1" noChangeArrowheads="1"/>
          </p:cNvPicPr>
          <p:nvPr/>
        </p:nvPicPr>
        <p:blipFill>
          <a:blip r:embed="rId3">
            <a:extLst>
              <a:ext uri="{28A0092B-C50C-407E-A947-70E740481C1C}">
                <a14:useLocalDpi xmlns:a14="http://schemas.microsoft.com/office/drawing/2010/main" val="0"/>
              </a:ext>
            </a:extLst>
          </a:blip>
          <a:srcRect b="17342"/>
          <a:stretch>
            <a:fillRect/>
          </a:stretch>
        </p:blipFill>
        <p:spPr bwMode="auto">
          <a:xfrm>
            <a:off x="7426036" y="304800"/>
            <a:ext cx="12192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12971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Preview: The Rationale </a:t>
            </a:r>
            <a:r>
              <a:rPr lang="en-US" dirty="0">
                <a:solidFill>
                  <a:srgbClr val="FF0000"/>
                </a:solidFill>
              </a:rPr>
              <a:t>S</a:t>
            </a:r>
            <a:r>
              <a:rPr lang="en-US" dirty="0" smtClean="0">
                <a:solidFill>
                  <a:srgbClr val="FF0000"/>
                </a:solidFill>
              </a:rPr>
              <a:t>ection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Explain how SLO addresses observed students needs</a:t>
            </a:r>
          </a:p>
          <a:p>
            <a:endParaRPr lang="en-US" dirty="0" smtClean="0"/>
          </a:p>
          <a:p>
            <a:r>
              <a:rPr lang="en-US" dirty="0" smtClean="0"/>
              <a:t> Explain why you selected the content</a:t>
            </a:r>
          </a:p>
          <a:p>
            <a:endParaRPr lang="en-US" dirty="0" smtClean="0"/>
          </a:p>
          <a:p>
            <a:r>
              <a:rPr lang="en-US" dirty="0" smtClean="0"/>
              <a:t>Explain why your targets are appropriate</a:t>
            </a:r>
          </a:p>
          <a:p>
            <a:endParaRPr lang="en-US" dirty="0" smtClean="0"/>
          </a:p>
          <a:p>
            <a:r>
              <a:rPr lang="en-US" dirty="0" smtClean="0"/>
              <a:t>How does your SLO address district/school goals</a:t>
            </a:r>
          </a:p>
          <a:p>
            <a:endParaRPr lang="en-US" dirty="0" smtClean="0"/>
          </a:p>
          <a:p>
            <a:r>
              <a:rPr lang="en-US" dirty="0" smtClean="0">
                <a:solidFill>
                  <a:srgbClr val="FF0000"/>
                </a:solidFill>
              </a:rPr>
              <a:t>Save</a:t>
            </a:r>
          </a:p>
          <a:p>
            <a:endParaRPr lang="en-US" dirty="0"/>
          </a:p>
        </p:txBody>
      </p:sp>
      <p:pic>
        <p:nvPicPr>
          <p:cNvPr id="4" name="Picture 3" descr="H:\TCESC logos 2001\TCESC color transp bckgrnd.tif"/>
          <p:cNvPicPr>
            <a:picLocks noChangeAspect="1" noChangeArrowheads="1"/>
          </p:cNvPicPr>
          <p:nvPr/>
        </p:nvPicPr>
        <p:blipFill>
          <a:blip r:embed="rId2">
            <a:extLst>
              <a:ext uri="{28A0092B-C50C-407E-A947-70E740481C1C}">
                <a14:useLocalDpi xmlns:a14="http://schemas.microsoft.com/office/drawing/2010/main" val="0"/>
              </a:ext>
            </a:extLst>
          </a:blip>
          <a:srcRect b="17342"/>
          <a:stretch>
            <a:fillRect/>
          </a:stretch>
        </p:blipFill>
        <p:spPr bwMode="auto">
          <a:xfrm>
            <a:off x="7391400" y="5410200"/>
            <a:ext cx="12192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46135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538163" y="609600"/>
            <a:ext cx="7810500" cy="914400"/>
          </a:xfrm>
        </p:spPr>
        <p:txBody>
          <a:bodyPr>
            <a:normAutofit fontScale="90000"/>
          </a:bodyPr>
          <a:lstStyle/>
          <a:p>
            <a:pPr algn="ctr" eaLnBrk="1" hangingPunct="1">
              <a:defRPr/>
            </a:pPr>
            <a:r>
              <a:rPr lang="en-US" dirty="0" smtClean="0">
                <a:solidFill>
                  <a:srgbClr val="FF0000"/>
                </a:solidFill>
                <a:ea typeface="ＭＳ Ｐゴシック" charset="0"/>
                <a:cs typeface="+mj-cs"/>
              </a:rPr>
              <a:t/>
            </a:r>
            <a:br>
              <a:rPr lang="en-US" dirty="0" smtClean="0">
                <a:solidFill>
                  <a:srgbClr val="FF0000"/>
                </a:solidFill>
                <a:ea typeface="ＭＳ Ｐゴシック" charset="0"/>
                <a:cs typeface="+mj-cs"/>
              </a:rPr>
            </a:br>
            <a:r>
              <a:rPr lang="en-US" sz="3600" dirty="0" smtClean="0">
                <a:solidFill>
                  <a:srgbClr val="FF0000"/>
                </a:solidFill>
                <a:ea typeface="ＭＳ Ｐゴシック" charset="0"/>
                <a:cs typeface="+mj-cs"/>
              </a:rPr>
              <a:t>Rationale </a:t>
            </a:r>
            <a:r>
              <a:rPr lang="en-US" sz="3600" dirty="0">
                <a:solidFill>
                  <a:srgbClr val="FF0000"/>
                </a:solidFill>
                <a:ea typeface="ＭＳ Ｐゴシック" charset="0"/>
                <a:cs typeface="+mj-cs"/>
              </a:rPr>
              <a:t>for Growth Target(s</a:t>
            </a:r>
            <a:r>
              <a:rPr lang="en-US" sz="3600" dirty="0" smtClean="0">
                <a:solidFill>
                  <a:srgbClr val="FF0000"/>
                </a:solidFill>
                <a:ea typeface="ＭＳ Ｐゴシック" charset="0"/>
                <a:cs typeface="+mj-cs"/>
              </a:rPr>
              <a:t>)</a:t>
            </a:r>
            <a:r>
              <a:rPr lang="en-US" sz="3600" dirty="0" smtClean="0">
                <a:solidFill>
                  <a:schemeClr val="tx1"/>
                </a:solidFill>
                <a:ea typeface="ＭＳ Ｐゴシック" charset="0"/>
                <a:cs typeface="+mj-cs"/>
              </a:rPr>
              <a:t/>
            </a:r>
            <a:br>
              <a:rPr lang="en-US" sz="3600" dirty="0" smtClean="0">
                <a:solidFill>
                  <a:schemeClr val="tx1"/>
                </a:solidFill>
                <a:ea typeface="ＭＳ Ｐゴシック" charset="0"/>
                <a:cs typeface="+mj-cs"/>
              </a:rPr>
            </a:br>
            <a:r>
              <a:rPr lang="en-US" sz="3600" dirty="0" smtClean="0">
                <a:solidFill>
                  <a:schemeClr val="tx1"/>
                </a:solidFill>
                <a:ea typeface="ＭＳ Ｐゴシック" charset="0"/>
              </a:rPr>
              <a:t>Did you explain…</a:t>
            </a:r>
            <a:endParaRPr lang="en-US" sz="3600" dirty="0">
              <a:solidFill>
                <a:schemeClr val="tx1"/>
              </a:solidFill>
              <a:ea typeface="ＭＳ Ｐゴシック" charset="0"/>
              <a:cs typeface="+mj-cs"/>
            </a:endParaRPr>
          </a:p>
        </p:txBody>
      </p:sp>
      <p:sp>
        <p:nvSpPr>
          <p:cNvPr id="49155" name="Content Placeholder 2"/>
          <p:cNvSpPr>
            <a:spLocks noGrp="1"/>
          </p:cNvSpPr>
          <p:nvPr>
            <p:ph idx="1"/>
          </p:nvPr>
        </p:nvSpPr>
        <p:spPr>
          <a:xfrm>
            <a:off x="744537" y="1981200"/>
            <a:ext cx="7959725" cy="3810000"/>
          </a:xfrm>
        </p:spPr>
        <p:txBody>
          <a:bodyPr>
            <a:normAutofit lnSpcReduction="10000"/>
          </a:bodyPr>
          <a:lstStyle/>
          <a:p>
            <a:pPr eaLnBrk="1" hangingPunct="1">
              <a:buFont typeface="Arial" panose="020B0604020202020204" pitchFamily="34" charset="0"/>
              <a:buChar char="•"/>
              <a:defRPr/>
            </a:pPr>
            <a:r>
              <a:rPr lang="en-US" sz="3200" dirty="0" smtClean="0">
                <a:ea typeface="ＭＳ Ｐゴシック" charset="0"/>
                <a:cs typeface="+mn-cs"/>
              </a:rPr>
              <a:t>your knowledge of </a:t>
            </a:r>
            <a:r>
              <a:rPr lang="en-US" sz="3200" dirty="0" smtClean="0">
                <a:ea typeface="ＭＳ Ｐゴシック" charset="0"/>
              </a:rPr>
              <a:t>the </a:t>
            </a:r>
            <a:r>
              <a:rPr lang="en-US" sz="3200" dirty="0" smtClean="0">
                <a:ea typeface="ＭＳ Ｐゴシック" charset="0"/>
                <a:cs typeface="+mn-cs"/>
              </a:rPr>
              <a:t>students?</a:t>
            </a:r>
          </a:p>
          <a:p>
            <a:pPr eaLnBrk="1" hangingPunct="1">
              <a:buFont typeface="Arial" panose="020B0604020202020204" pitchFamily="34" charset="0"/>
              <a:buChar char="•"/>
              <a:defRPr/>
            </a:pPr>
            <a:r>
              <a:rPr lang="en-US" sz="3200" dirty="0">
                <a:ea typeface="ＭＳ Ｐゴシック" charset="0"/>
              </a:rPr>
              <a:t>w</a:t>
            </a:r>
            <a:r>
              <a:rPr lang="en-US" sz="3200" dirty="0" smtClean="0">
                <a:ea typeface="ＭＳ Ｐゴシック" charset="0"/>
              </a:rPr>
              <a:t>hat data you used to make your decisions?</a:t>
            </a:r>
            <a:endParaRPr lang="en-US" sz="3200" dirty="0" smtClean="0">
              <a:ea typeface="ＭＳ Ｐゴシック" charset="0"/>
              <a:cs typeface="+mn-cs"/>
            </a:endParaRPr>
          </a:p>
          <a:p>
            <a:pPr eaLnBrk="1" hangingPunct="1">
              <a:buFont typeface="Arial" panose="020B0604020202020204" pitchFamily="34" charset="0"/>
              <a:buChar char="•"/>
              <a:defRPr/>
            </a:pPr>
            <a:r>
              <a:rPr lang="en-US" sz="3200" dirty="0" smtClean="0">
                <a:ea typeface="ＭＳ Ｐゴシック" charset="0"/>
                <a:cs typeface="+mn-cs"/>
              </a:rPr>
              <a:t>why you chose those standards and content?</a:t>
            </a:r>
            <a:endParaRPr lang="en-US" sz="3200" i="1" dirty="0">
              <a:ea typeface="ＭＳ Ｐゴシック" charset="0"/>
              <a:cs typeface="+mn-cs"/>
            </a:endParaRPr>
          </a:p>
          <a:p>
            <a:pPr eaLnBrk="1" hangingPunct="1">
              <a:buFont typeface="Arial" panose="020B0604020202020204" pitchFamily="34" charset="0"/>
              <a:buChar char="•"/>
              <a:defRPr/>
            </a:pPr>
            <a:r>
              <a:rPr lang="en-US" sz="3200" dirty="0" smtClean="0">
                <a:ea typeface="ＭＳ Ｐゴシック" charset="0"/>
              </a:rPr>
              <a:t>why your goal is important </a:t>
            </a:r>
            <a:r>
              <a:rPr lang="en-US" sz="3200" dirty="0">
                <a:ea typeface="ＭＳ Ｐゴシック" charset="0"/>
              </a:rPr>
              <a:t>and </a:t>
            </a:r>
            <a:r>
              <a:rPr lang="en-US" sz="3200" dirty="0" smtClean="0">
                <a:ea typeface="ＭＳ Ｐゴシック" charset="0"/>
              </a:rPr>
              <a:t>achievable?</a:t>
            </a:r>
          </a:p>
          <a:p>
            <a:pPr eaLnBrk="1" hangingPunct="1">
              <a:buFont typeface="Arial" panose="020B0604020202020204" pitchFamily="34" charset="0"/>
              <a:buChar char="•"/>
              <a:defRPr/>
            </a:pPr>
            <a:r>
              <a:rPr lang="en-US" sz="3200" dirty="0" smtClean="0">
                <a:ea typeface="ＭＳ Ｐゴシック" charset="0"/>
                <a:cs typeface="+mn-cs"/>
              </a:rPr>
              <a:t>why/how your </a:t>
            </a:r>
            <a:r>
              <a:rPr lang="en-US" sz="3200" dirty="0">
                <a:ea typeface="ＭＳ Ｐゴシック" charset="0"/>
                <a:cs typeface="+mn-cs"/>
              </a:rPr>
              <a:t>targets </a:t>
            </a:r>
            <a:r>
              <a:rPr lang="en-US" sz="3200" dirty="0" smtClean="0">
                <a:ea typeface="ＭＳ Ｐゴシック" charset="0"/>
                <a:cs typeface="+mn-cs"/>
              </a:rPr>
              <a:t>are appropriate</a:t>
            </a:r>
            <a:r>
              <a:rPr lang="en-US" sz="3200" dirty="0">
                <a:ea typeface="ＭＳ Ｐゴシック" charset="0"/>
                <a:cs typeface="+mn-cs"/>
              </a:rPr>
              <a:t>?</a:t>
            </a:r>
          </a:p>
          <a:p>
            <a:pPr eaLnBrk="1" hangingPunct="1">
              <a:buFont typeface="Arial" panose="020B0604020202020204" pitchFamily="34" charset="0"/>
              <a:buChar char="•"/>
              <a:defRPr/>
            </a:pPr>
            <a:r>
              <a:rPr lang="en-US" sz="3200" dirty="0">
                <a:ea typeface="ＭＳ Ｐゴシック" charset="0"/>
              </a:rPr>
              <a:t>h</a:t>
            </a:r>
            <a:r>
              <a:rPr lang="en-US" sz="3200" dirty="0" smtClean="0">
                <a:ea typeface="ＭＳ Ｐゴシック" charset="0"/>
              </a:rPr>
              <a:t>ow your SLO aligns </a:t>
            </a:r>
            <a:r>
              <a:rPr lang="en-US" sz="3200" dirty="0">
                <a:ea typeface="ＭＳ Ｐゴシック" charset="0"/>
              </a:rPr>
              <a:t>with </a:t>
            </a:r>
            <a:r>
              <a:rPr lang="en-US" sz="3200" dirty="0" smtClean="0">
                <a:ea typeface="ＭＳ Ｐゴシック" charset="0"/>
              </a:rPr>
              <a:t>the broader </a:t>
            </a:r>
            <a:r>
              <a:rPr lang="en-US" sz="3200" dirty="0">
                <a:ea typeface="ＭＳ Ｐゴシック" charset="0"/>
              </a:rPr>
              <a:t>school/district </a:t>
            </a:r>
            <a:r>
              <a:rPr lang="en-US" sz="3200" dirty="0" smtClean="0">
                <a:ea typeface="ＭＳ Ｐゴシック" charset="0"/>
              </a:rPr>
              <a:t>goals</a:t>
            </a:r>
            <a:r>
              <a:rPr lang="en-US" sz="3200" dirty="0">
                <a:ea typeface="ＭＳ Ｐゴシック" charset="0"/>
              </a:rPr>
              <a:t>?</a:t>
            </a:r>
            <a:endParaRPr lang="en-US" sz="3200" i="1" dirty="0">
              <a:solidFill>
                <a:srgbClr val="FF0000"/>
              </a:solidFill>
              <a:latin typeface="Tahoma" panose="020B0604030504040204" pitchFamily="34" charset="0"/>
              <a:ea typeface="Tahoma" panose="020B0604030504040204" pitchFamily="34" charset="0"/>
              <a:cs typeface="Tahoma" panose="020B0604030504040204" pitchFamily="34" charset="0"/>
            </a:endParaRPr>
          </a:p>
          <a:p>
            <a:pPr marL="0" indent="0" eaLnBrk="1" hangingPunct="1">
              <a:buNone/>
              <a:defRPr/>
            </a:pPr>
            <a:endParaRPr lang="en-US" dirty="0">
              <a:ea typeface="ＭＳ Ｐゴシック" charset="0"/>
              <a:cs typeface="+mn-cs"/>
            </a:endParaRPr>
          </a:p>
        </p:txBody>
      </p:sp>
      <p:pic>
        <p:nvPicPr>
          <p:cNvPr id="4" name="Picture 3" descr="H:\TCESC logos 2001\TCESC color transp bckgrnd.tif"/>
          <p:cNvPicPr>
            <a:picLocks noChangeAspect="1" noChangeArrowheads="1"/>
          </p:cNvPicPr>
          <p:nvPr/>
        </p:nvPicPr>
        <p:blipFill>
          <a:blip r:embed="rId3" cstate="print">
            <a:extLst>
              <a:ext uri="{28A0092B-C50C-407E-A947-70E740481C1C}">
                <a14:useLocalDpi xmlns:a14="http://schemas.microsoft.com/office/drawing/2010/main" val="0"/>
              </a:ext>
            </a:extLst>
          </a:blip>
          <a:srcRect b="17342"/>
          <a:stretch>
            <a:fillRect/>
          </a:stretch>
        </p:blipFill>
        <p:spPr bwMode="auto">
          <a:xfrm>
            <a:off x="4724400" y="6087845"/>
            <a:ext cx="838200" cy="613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4641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 calcmode="lin" valueType="num">
                                      <p:cBhvr additive="base">
                                        <p:cTn id="7" dur="500" fill="hold"/>
                                        <p:tgtEl>
                                          <p:spTgt spid="491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91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9155">
                                            <p:txEl>
                                              <p:pRg st="1" end="1"/>
                                            </p:txEl>
                                          </p:spTgt>
                                        </p:tgtEl>
                                        <p:attrNameLst>
                                          <p:attrName>style.visibility</p:attrName>
                                        </p:attrNameLst>
                                      </p:cBhvr>
                                      <p:to>
                                        <p:strVal val="visible"/>
                                      </p:to>
                                    </p:set>
                                    <p:anim calcmode="lin" valueType="num">
                                      <p:cBhvr additive="base">
                                        <p:cTn id="13" dur="500" fill="hold"/>
                                        <p:tgtEl>
                                          <p:spTgt spid="4915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1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9155">
                                            <p:txEl>
                                              <p:pRg st="2" end="2"/>
                                            </p:txEl>
                                          </p:spTgt>
                                        </p:tgtEl>
                                        <p:attrNameLst>
                                          <p:attrName>style.visibility</p:attrName>
                                        </p:attrNameLst>
                                      </p:cBhvr>
                                      <p:to>
                                        <p:strVal val="visible"/>
                                      </p:to>
                                    </p:set>
                                    <p:anim calcmode="lin" valueType="num">
                                      <p:cBhvr additive="base">
                                        <p:cTn id="19" dur="500" fill="hold"/>
                                        <p:tgtEl>
                                          <p:spTgt spid="4915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91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9155">
                                            <p:txEl>
                                              <p:pRg st="3" end="3"/>
                                            </p:txEl>
                                          </p:spTgt>
                                        </p:tgtEl>
                                        <p:attrNameLst>
                                          <p:attrName>style.visibility</p:attrName>
                                        </p:attrNameLst>
                                      </p:cBhvr>
                                      <p:to>
                                        <p:strVal val="visible"/>
                                      </p:to>
                                    </p:set>
                                    <p:anim calcmode="lin" valueType="num">
                                      <p:cBhvr additive="base">
                                        <p:cTn id="25" dur="500" fill="hold"/>
                                        <p:tgtEl>
                                          <p:spTgt spid="4915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915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9155">
                                            <p:txEl>
                                              <p:pRg st="4" end="4"/>
                                            </p:txEl>
                                          </p:spTgt>
                                        </p:tgtEl>
                                        <p:attrNameLst>
                                          <p:attrName>style.visibility</p:attrName>
                                        </p:attrNameLst>
                                      </p:cBhvr>
                                      <p:to>
                                        <p:strVal val="visible"/>
                                      </p:to>
                                    </p:set>
                                    <p:anim calcmode="lin" valueType="num">
                                      <p:cBhvr additive="base">
                                        <p:cTn id="31" dur="500" fill="hold"/>
                                        <p:tgtEl>
                                          <p:spTgt spid="4915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915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9155">
                                            <p:txEl>
                                              <p:pRg st="5" end="5"/>
                                            </p:txEl>
                                          </p:spTgt>
                                        </p:tgtEl>
                                        <p:attrNameLst>
                                          <p:attrName>style.visibility</p:attrName>
                                        </p:attrNameLst>
                                      </p:cBhvr>
                                      <p:to>
                                        <p:strVal val="visible"/>
                                      </p:to>
                                    </p:set>
                                    <p:anim calcmode="lin" valueType="num">
                                      <p:cBhvr additive="base">
                                        <p:cTn id="37" dur="500" fill="hold"/>
                                        <p:tgtEl>
                                          <p:spTgt spid="4915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915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1"/>
          <p:cNvSpPr>
            <a:spLocks noGrp="1"/>
          </p:cNvSpPr>
          <p:nvPr>
            <p:ph idx="1"/>
          </p:nvPr>
        </p:nvSpPr>
        <p:spPr/>
        <p:txBody>
          <a:bodyPr/>
          <a:lstStyle/>
          <a:p>
            <a:pPr marL="0" indent="0" eaLnBrk="1" hangingPunct="1">
              <a:buFont typeface="Arial" pitchFamily="34" charset="0"/>
              <a:buNone/>
            </a:pPr>
            <a:r>
              <a:rPr lang="en-US" dirty="0" smtClean="0"/>
              <a:t>Review another individual/team SLO</a:t>
            </a:r>
          </a:p>
          <a:p>
            <a:pPr marL="0" indent="0" eaLnBrk="1" hangingPunct="1">
              <a:buFont typeface="Arial" pitchFamily="34" charset="0"/>
              <a:buNone/>
            </a:pPr>
            <a:endParaRPr lang="en-US" dirty="0" smtClean="0"/>
          </a:p>
          <a:p>
            <a:pPr marL="0" indent="0" eaLnBrk="1" hangingPunct="1">
              <a:buFont typeface="Arial" pitchFamily="34" charset="0"/>
              <a:buNone/>
            </a:pPr>
            <a:r>
              <a:rPr lang="en-US" smtClean="0"/>
              <a:t>Discuss areas </a:t>
            </a:r>
            <a:r>
              <a:rPr lang="en-US" dirty="0" smtClean="0"/>
              <a:t>needing clarification or improvement.</a:t>
            </a:r>
          </a:p>
        </p:txBody>
      </p:sp>
      <p:sp>
        <p:nvSpPr>
          <p:cNvPr id="3" name="Slide Number Placeholder 2"/>
          <p:cNvSpPr>
            <a:spLocks noGrp="1"/>
          </p:cNvSpPr>
          <p:nvPr>
            <p:ph type="sldNum" sz="quarter" idx="12"/>
          </p:nvPr>
        </p:nvSpPr>
        <p:spPr/>
        <p:txBody>
          <a:bodyPr/>
          <a:lstStyle/>
          <a:p>
            <a:pPr>
              <a:defRPr/>
            </a:pPr>
            <a:fld id="{B76CE002-0420-41BF-89FB-40F27D6C88B1}" type="slidenum">
              <a:rPr lang="en-US"/>
              <a:pPr>
                <a:defRPr/>
              </a:pPr>
              <a:t>24</a:t>
            </a:fld>
            <a:endParaRPr lang="en-US" dirty="0"/>
          </a:p>
        </p:txBody>
      </p:sp>
      <p:sp>
        <p:nvSpPr>
          <p:cNvPr id="30724" name="Title 3"/>
          <p:cNvSpPr>
            <a:spLocks noGrp="1"/>
          </p:cNvSpPr>
          <p:nvPr>
            <p:ph type="title"/>
          </p:nvPr>
        </p:nvSpPr>
        <p:spPr/>
        <p:txBody>
          <a:bodyPr/>
          <a:lstStyle/>
          <a:p>
            <a:pPr eaLnBrk="1" hangingPunct="1"/>
            <a:r>
              <a:rPr lang="en-US" smtClean="0"/>
              <a:t>Review and Revise </a:t>
            </a:r>
          </a:p>
        </p:txBody>
      </p:sp>
      <p:pic>
        <p:nvPicPr>
          <p:cNvPr id="5" name="Picture 4" descr="H:\TCESC logos 2001\TCESC color transp bckgrnd.tif"/>
          <p:cNvPicPr>
            <a:picLocks noChangeAspect="1" noChangeArrowheads="1"/>
          </p:cNvPicPr>
          <p:nvPr/>
        </p:nvPicPr>
        <p:blipFill>
          <a:blip r:embed="rId2">
            <a:extLst>
              <a:ext uri="{28A0092B-C50C-407E-A947-70E740481C1C}">
                <a14:useLocalDpi xmlns:a14="http://schemas.microsoft.com/office/drawing/2010/main" val="0"/>
              </a:ext>
            </a:extLst>
          </a:blip>
          <a:srcRect b="17342"/>
          <a:stretch>
            <a:fillRect/>
          </a:stretch>
        </p:blipFill>
        <p:spPr bwMode="auto">
          <a:xfrm>
            <a:off x="7391400" y="5410200"/>
            <a:ext cx="12192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803160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2057399"/>
          </a:xfrm>
        </p:spPr>
        <p:txBody>
          <a:bodyPr>
            <a:normAutofit fontScale="90000"/>
          </a:bodyPr>
          <a:lstStyle/>
          <a:p>
            <a:r>
              <a:rPr lang="en-US" dirty="0" smtClean="0">
                <a:solidFill>
                  <a:srgbClr val="0070C0"/>
                </a:solidFill>
              </a:rPr>
              <a:t>SLO Template</a:t>
            </a:r>
            <a:br>
              <a:rPr lang="en-US" dirty="0" smtClean="0">
                <a:solidFill>
                  <a:srgbClr val="0070C0"/>
                </a:solidFill>
              </a:rPr>
            </a:br>
            <a:r>
              <a:rPr lang="en-US" dirty="0" smtClean="0">
                <a:solidFill>
                  <a:srgbClr val="0070C0"/>
                </a:solidFill>
                <a:latin typeface="Hurry Up" pitchFamily="2" charset="0"/>
              </a:rPr>
              <a:t>AGENDA</a:t>
            </a:r>
            <a:r>
              <a:rPr lang="en-US" dirty="0" smtClean="0"/>
              <a:t/>
            </a:r>
            <a:br>
              <a:rPr lang="en-US" dirty="0" smtClean="0"/>
            </a:br>
            <a:endParaRPr lang="en-US" dirty="0"/>
          </a:p>
        </p:txBody>
      </p:sp>
      <p:sp>
        <p:nvSpPr>
          <p:cNvPr id="3" name="Subtitle 2"/>
          <p:cNvSpPr>
            <a:spLocks noGrp="1"/>
          </p:cNvSpPr>
          <p:nvPr>
            <p:ph type="subTitle" idx="1"/>
          </p:nvPr>
        </p:nvSpPr>
        <p:spPr>
          <a:xfrm>
            <a:off x="1371600" y="2209800"/>
            <a:ext cx="6400800" cy="3429000"/>
          </a:xfrm>
        </p:spPr>
        <p:txBody>
          <a:bodyPr>
            <a:normAutofit fontScale="62500" lnSpcReduction="20000"/>
          </a:bodyPr>
          <a:lstStyle/>
          <a:p>
            <a:pPr marL="514350" indent="-514350" algn="l">
              <a:buFont typeface="+mj-lt"/>
              <a:buAutoNum type="arabicPeriod"/>
            </a:pPr>
            <a:r>
              <a:rPr lang="en-US" dirty="0" smtClean="0">
                <a:solidFill>
                  <a:srgbClr val="FF0000"/>
                </a:solidFill>
              </a:rPr>
              <a:t>Get forms ready</a:t>
            </a:r>
          </a:p>
          <a:p>
            <a:pPr marL="514350" indent="-514350" algn="l">
              <a:buFont typeface="+mj-lt"/>
              <a:buAutoNum type="arabicPeriod"/>
            </a:pPr>
            <a:r>
              <a:rPr lang="en-US" dirty="0" smtClean="0">
                <a:solidFill>
                  <a:srgbClr val="FF0000"/>
                </a:solidFill>
              </a:rPr>
              <a:t>Complete Top Line</a:t>
            </a:r>
          </a:p>
          <a:p>
            <a:pPr marL="514350" indent="-514350" algn="l">
              <a:buFont typeface="+mj-lt"/>
              <a:buAutoNum type="arabicPeriod"/>
            </a:pPr>
            <a:r>
              <a:rPr lang="en-US" dirty="0" smtClean="0">
                <a:solidFill>
                  <a:srgbClr val="FF0000"/>
                </a:solidFill>
              </a:rPr>
              <a:t>Explain Baseline and Trend data</a:t>
            </a:r>
          </a:p>
          <a:p>
            <a:pPr marL="514350" indent="-514350" algn="l">
              <a:buFont typeface="+mj-lt"/>
              <a:buAutoNum type="arabicPeriod"/>
            </a:pPr>
            <a:r>
              <a:rPr lang="en-US" dirty="0" smtClean="0">
                <a:solidFill>
                  <a:srgbClr val="FF0000"/>
                </a:solidFill>
              </a:rPr>
              <a:t>Complete Student Population</a:t>
            </a:r>
          </a:p>
          <a:p>
            <a:pPr marL="514350" indent="-514350" algn="l">
              <a:buFont typeface="+mj-lt"/>
              <a:buAutoNum type="arabicPeriod"/>
            </a:pPr>
            <a:r>
              <a:rPr lang="en-US" dirty="0">
                <a:solidFill>
                  <a:srgbClr val="FF0000"/>
                </a:solidFill>
              </a:rPr>
              <a:t>Identify my interval of </a:t>
            </a:r>
            <a:r>
              <a:rPr lang="en-US" dirty="0" smtClean="0">
                <a:solidFill>
                  <a:srgbClr val="FF0000"/>
                </a:solidFill>
              </a:rPr>
              <a:t>instruction</a:t>
            </a:r>
          </a:p>
          <a:p>
            <a:pPr marL="514350" indent="-514350" algn="l">
              <a:buFont typeface="+mj-lt"/>
              <a:buAutoNum type="arabicPeriod"/>
            </a:pPr>
            <a:r>
              <a:rPr lang="en-US" dirty="0" smtClean="0">
                <a:solidFill>
                  <a:srgbClr val="FF0000"/>
                </a:solidFill>
              </a:rPr>
              <a:t>Select </a:t>
            </a:r>
            <a:r>
              <a:rPr lang="en-US" dirty="0">
                <a:solidFill>
                  <a:srgbClr val="FF0000"/>
                </a:solidFill>
              </a:rPr>
              <a:t>Standards and Content</a:t>
            </a:r>
          </a:p>
          <a:p>
            <a:pPr marL="514350" indent="-514350" algn="l">
              <a:buFont typeface="+mj-lt"/>
              <a:buAutoNum type="arabicPeriod"/>
            </a:pPr>
            <a:r>
              <a:rPr lang="en-US" dirty="0" smtClean="0">
                <a:solidFill>
                  <a:srgbClr val="FF0000"/>
                </a:solidFill>
              </a:rPr>
              <a:t>Describe </a:t>
            </a:r>
            <a:r>
              <a:rPr lang="en-US" dirty="0">
                <a:solidFill>
                  <a:srgbClr val="FF0000"/>
                </a:solidFill>
              </a:rPr>
              <a:t>A</a:t>
            </a:r>
            <a:r>
              <a:rPr lang="en-US" dirty="0" smtClean="0">
                <a:solidFill>
                  <a:srgbClr val="FF0000"/>
                </a:solidFill>
              </a:rPr>
              <a:t>ssessments</a:t>
            </a:r>
          </a:p>
          <a:p>
            <a:pPr marL="514350" indent="-514350" algn="l">
              <a:buFont typeface="+mj-lt"/>
              <a:buAutoNum type="arabicPeriod"/>
            </a:pPr>
            <a:r>
              <a:rPr lang="en-US" dirty="0" smtClean="0">
                <a:solidFill>
                  <a:srgbClr val="FF0000"/>
                </a:solidFill>
              </a:rPr>
              <a:t>After today, administer pre-test, revisit SLO and set/adjust growth targets, and solidify rationale</a:t>
            </a:r>
          </a:p>
          <a:p>
            <a:pPr marL="514350" indent="-514350" algn="l">
              <a:buFont typeface="+mj-lt"/>
              <a:buAutoNum type="arabicPeriod"/>
            </a:pPr>
            <a:r>
              <a:rPr lang="en-US" dirty="0" smtClean="0">
                <a:solidFill>
                  <a:schemeClr val="accent2">
                    <a:lumMod val="60000"/>
                    <a:lumOff val="40000"/>
                  </a:schemeClr>
                </a:solidFill>
              </a:rPr>
              <a:t>Growth Targets using </a:t>
            </a:r>
            <a:r>
              <a:rPr lang="en-US" dirty="0" err="1" smtClean="0">
                <a:solidFill>
                  <a:schemeClr val="accent2">
                    <a:lumMod val="60000"/>
                    <a:lumOff val="40000"/>
                  </a:schemeClr>
                </a:solidFill>
              </a:rPr>
              <a:t>Fountas</a:t>
            </a:r>
            <a:r>
              <a:rPr lang="en-US" dirty="0" smtClean="0">
                <a:solidFill>
                  <a:schemeClr val="accent2">
                    <a:lumMod val="60000"/>
                    <a:lumOff val="40000"/>
                  </a:schemeClr>
                </a:solidFill>
              </a:rPr>
              <a:t> &amp; </a:t>
            </a:r>
            <a:r>
              <a:rPr lang="en-US" dirty="0" err="1" smtClean="0">
                <a:solidFill>
                  <a:schemeClr val="accent2">
                    <a:lumMod val="60000"/>
                    <a:lumOff val="40000"/>
                  </a:schemeClr>
                </a:solidFill>
              </a:rPr>
              <a:t>Pinnell</a:t>
            </a:r>
            <a:r>
              <a:rPr lang="en-US" dirty="0" smtClean="0">
                <a:solidFill>
                  <a:schemeClr val="accent2">
                    <a:lumMod val="60000"/>
                    <a:lumOff val="40000"/>
                  </a:schemeClr>
                </a:solidFill>
              </a:rPr>
              <a:t> Chart</a:t>
            </a:r>
          </a:p>
          <a:p>
            <a:pPr marL="514350" indent="-514350" algn="l">
              <a:buFont typeface="+mj-lt"/>
              <a:buAutoNum type="arabicPeriod"/>
            </a:pPr>
            <a:r>
              <a:rPr lang="en-US" dirty="0" smtClean="0">
                <a:solidFill>
                  <a:schemeClr val="accent2">
                    <a:lumMod val="60000"/>
                    <a:lumOff val="40000"/>
                  </a:schemeClr>
                </a:solidFill>
              </a:rPr>
              <a:t>Rationale</a:t>
            </a:r>
            <a:endParaRPr lang="en-US" dirty="0">
              <a:solidFill>
                <a:schemeClr val="accent2">
                  <a:lumMod val="60000"/>
                  <a:lumOff val="40000"/>
                </a:schemeClr>
              </a:solidFill>
            </a:endParaRPr>
          </a:p>
        </p:txBody>
      </p:sp>
      <p:pic>
        <p:nvPicPr>
          <p:cNvPr id="4" name="Picture 3" descr="H:\TCESC logos 2001\TCESC color transp bckgrnd.tif"/>
          <p:cNvPicPr>
            <a:picLocks noChangeAspect="1" noChangeArrowheads="1"/>
          </p:cNvPicPr>
          <p:nvPr/>
        </p:nvPicPr>
        <p:blipFill>
          <a:blip r:embed="rId3">
            <a:extLst>
              <a:ext uri="{28A0092B-C50C-407E-A947-70E740481C1C}">
                <a14:useLocalDpi xmlns:a14="http://schemas.microsoft.com/office/drawing/2010/main" val="0"/>
              </a:ext>
            </a:extLst>
          </a:blip>
          <a:srcRect b="17342"/>
          <a:stretch>
            <a:fillRect/>
          </a:stretch>
        </p:blipFill>
        <p:spPr bwMode="auto">
          <a:xfrm>
            <a:off x="7391400" y="5410200"/>
            <a:ext cx="12192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32707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Name/Subject/Course</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sz="3900" dirty="0" smtClean="0"/>
              <a:t>Fill in the top line on the SLO template</a:t>
            </a:r>
          </a:p>
          <a:p>
            <a:pPr marL="0" indent="0">
              <a:buNone/>
            </a:pPr>
            <a:endParaRPr lang="en-US" sz="3900" dirty="0"/>
          </a:p>
          <a:p>
            <a:r>
              <a:rPr lang="en-US" sz="3900" dirty="0" smtClean="0">
                <a:solidFill>
                  <a:srgbClr val="FF0000"/>
                </a:solidFill>
              </a:rPr>
              <a:t>Save as</a:t>
            </a:r>
          </a:p>
          <a:p>
            <a:pPr lvl="1"/>
            <a:r>
              <a:rPr lang="en-US" sz="3500" dirty="0" smtClean="0"/>
              <a:t>Rename as </a:t>
            </a:r>
            <a:r>
              <a:rPr lang="en-US" sz="3500" dirty="0" err="1" smtClean="0"/>
              <a:t>SLO_lastname</a:t>
            </a:r>
            <a:endParaRPr lang="en-US" sz="3500" dirty="0" smtClean="0"/>
          </a:p>
          <a:p>
            <a:pPr lvl="1"/>
            <a:r>
              <a:rPr lang="en-US" sz="3500" dirty="0" smtClean="0"/>
              <a:t>Save to </a:t>
            </a:r>
            <a:r>
              <a:rPr lang="en-US" sz="3500" smtClean="0"/>
              <a:t>your drive</a:t>
            </a:r>
            <a:endParaRPr lang="en-US" sz="3500" dirty="0" smtClean="0"/>
          </a:p>
        </p:txBody>
      </p:sp>
      <p:pic>
        <p:nvPicPr>
          <p:cNvPr id="4" name="Picture 3" descr="H:\TCESC logos 2001\TCESC color transp bckgrnd.tif"/>
          <p:cNvPicPr>
            <a:picLocks noChangeAspect="1" noChangeArrowheads="1"/>
          </p:cNvPicPr>
          <p:nvPr/>
        </p:nvPicPr>
        <p:blipFill>
          <a:blip r:embed="rId2">
            <a:extLst>
              <a:ext uri="{28A0092B-C50C-407E-A947-70E740481C1C}">
                <a14:useLocalDpi xmlns:a14="http://schemas.microsoft.com/office/drawing/2010/main" val="0"/>
              </a:ext>
            </a:extLst>
          </a:blip>
          <a:srcRect b="17342"/>
          <a:stretch>
            <a:fillRect/>
          </a:stretch>
        </p:blipFill>
        <p:spPr bwMode="auto">
          <a:xfrm>
            <a:off x="7391400" y="5638800"/>
            <a:ext cx="12192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16154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lstStyle/>
          <a:p>
            <a:r>
              <a:rPr lang="en-US" dirty="0" smtClean="0">
                <a:solidFill>
                  <a:srgbClr val="FF0000"/>
                </a:solidFill>
              </a:rPr>
              <a:t>Baseline and Trend Data</a:t>
            </a:r>
            <a:endParaRPr lang="en-US" dirty="0">
              <a:solidFill>
                <a:srgbClr val="FF0000"/>
              </a:solidFill>
            </a:endParaRPr>
          </a:p>
        </p:txBody>
      </p:sp>
      <p:sp>
        <p:nvSpPr>
          <p:cNvPr id="3" name="Content Placeholder 2"/>
          <p:cNvSpPr>
            <a:spLocks noGrp="1"/>
          </p:cNvSpPr>
          <p:nvPr>
            <p:ph idx="1"/>
          </p:nvPr>
        </p:nvSpPr>
        <p:spPr/>
        <p:txBody>
          <a:bodyPr>
            <a:normAutofit/>
          </a:bodyPr>
          <a:lstStyle/>
          <a:p>
            <a:pPr marL="0" indent="0">
              <a:buNone/>
            </a:pPr>
            <a:r>
              <a:rPr lang="en-US" u="sng" dirty="0" smtClean="0"/>
              <a:t>Trend Data </a:t>
            </a:r>
            <a:r>
              <a:rPr lang="en-US" dirty="0" smtClean="0"/>
              <a:t>– performance data collected over multiple years.</a:t>
            </a:r>
          </a:p>
          <a:p>
            <a:pPr lvl="1"/>
            <a:r>
              <a:rPr lang="en-US" dirty="0" smtClean="0"/>
              <a:t>Strengths and weaknesses observed</a:t>
            </a:r>
          </a:p>
          <a:p>
            <a:pPr lvl="1"/>
            <a:r>
              <a:rPr lang="en-US" dirty="0" smtClean="0"/>
              <a:t>Numerical or narrative</a:t>
            </a:r>
          </a:p>
          <a:p>
            <a:pPr marL="0" indent="0">
              <a:buNone/>
            </a:pPr>
            <a:endParaRPr lang="en-US" dirty="0"/>
          </a:p>
          <a:p>
            <a:pPr marL="0" indent="0">
              <a:buNone/>
            </a:pPr>
            <a:r>
              <a:rPr lang="en-US" u="sng" dirty="0" smtClean="0"/>
              <a:t>Baseline Data </a:t>
            </a:r>
            <a:r>
              <a:rPr lang="en-US" dirty="0" smtClean="0"/>
              <a:t>– starting points of students</a:t>
            </a:r>
          </a:p>
          <a:p>
            <a:pPr lvl="1"/>
            <a:r>
              <a:rPr lang="en-US" dirty="0" smtClean="0"/>
              <a:t>Pre-assessment results</a:t>
            </a:r>
            <a:endParaRPr lang="en-US" dirty="0"/>
          </a:p>
        </p:txBody>
      </p:sp>
      <p:pic>
        <p:nvPicPr>
          <p:cNvPr id="4" name="Picture 3" descr="H:\TCESC logos 2001\TCESC color transp bckgrnd.tif"/>
          <p:cNvPicPr>
            <a:picLocks noChangeAspect="1" noChangeArrowheads="1"/>
          </p:cNvPicPr>
          <p:nvPr/>
        </p:nvPicPr>
        <p:blipFill>
          <a:blip r:embed="rId2">
            <a:extLst>
              <a:ext uri="{28A0092B-C50C-407E-A947-70E740481C1C}">
                <a14:useLocalDpi xmlns:a14="http://schemas.microsoft.com/office/drawing/2010/main" val="0"/>
              </a:ext>
            </a:extLst>
          </a:blip>
          <a:srcRect b="17342"/>
          <a:stretch>
            <a:fillRect/>
          </a:stretch>
        </p:blipFill>
        <p:spPr bwMode="auto">
          <a:xfrm>
            <a:off x="7391400" y="5410200"/>
            <a:ext cx="12192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886819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dirty="0" smtClean="0">
                <a:solidFill>
                  <a:srgbClr val="FF0000"/>
                </a:solidFill>
              </a:rPr>
              <a:t>Trend </a:t>
            </a:r>
            <a:r>
              <a:rPr lang="en-US" dirty="0">
                <a:solidFill>
                  <a:srgbClr val="FF0000"/>
                </a:solidFill>
              </a:rPr>
              <a:t>D</a:t>
            </a:r>
            <a:r>
              <a:rPr lang="en-US" dirty="0" smtClean="0">
                <a:solidFill>
                  <a:srgbClr val="FF0000"/>
                </a:solidFill>
              </a:rPr>
              <a:t>ata</a:t>
            </a:r>
            <a:endParaRPr lang="en-US" dirty="0">
              <a:solidFill>
                <a:srgbClr val="FF0000"/>
              </a:solidFill>
            </a:endParaRPr>
          </a:p>
        </p:txBody>
      </p:sp>
      <p:sp>
        <p:nvSpPr>
          <p:cNvPr id="3" name="Content Placeholder 2"/>
          <p:cNvSpPr>
            <a:spLocks noGrp="1"/>
          </p:cNvSpPr>
          <p:nvPr>
            <p:ph idx="1"/>
          </p:nvPr>
        </p:nvSpPr>
        <p:spPr>
          <a:xfrm>
            <a:off x="457200" y="1295400"/>
            <a:ext cx="8229600" cy="4800599"/>
          </a:xfrm>
        </p:spPr>
        <p:txBody>
          <a:bodyPr>
            <a:normAutofit fontScale="55000" lnSpcReduction="20000"/>
          </a:bodyPr>
          <a:lstStyle/>
          <a:p>
            <a:pPr lvl="1"/>
            <a:r>
              <a:rPr lang="en-US" sz="5100" dirty="0" smtClean="0"/>
              <a:t>Identify </a:t>
            </a:r>
            <a:r>
              <a:rPr lang="en-US" sz="5100" dirty="0">
                <a:solidFill>
                  <a:srgbClr val="FF0000"/>
                </a:solidFill>
              </a:rPr>
              <a:t>sources </a:t>
            </a:r>
            <a:r>
              <a:rPr lang="en-US" sz="5100" dirty="0"/>
              <a:t>of trend </a:t>
            </a:r>
            <a:r>
              <a:rPr lang="en-US" sz="5100" dirty="0" smtClean="0"/>
              <a:t>data</a:t>
            </a:r>
          </a:p>
          <a:p>
            <a:pPr lvl="1"/>
            <a:r>
              <a:rPr lang="en-US" sz="5100" dirty="0" smtClean="0"/>
              <a:t>Discuss </a:t>
            </a:r>
            <a:r>
              <a:rPr lang="en-US" sz="5100" i="1" dirty="0" smtClean="0">
                <a:solidFill>
                  <a:srgbClr val="FF0000"/>
                </a:solidFill>
              </a:rPr>
              <a:t>ACADEMIC</a:t>
            </a:r>
            <a:r>
              <a:rPr lang="en-US" sz="5100" dirty="0" smtClean="0">
                <a:solidFill>
                  <a:srgbClr val="FF0000"/>
                </a:solidFill>
              </a:rPr>
              <a:t> strengths and weaknesses </a:t>
            </a:r>
            <a:r>
              <a:rPr lang="en-US" sz="5100" dirty="0" smtClean="0"/>
              <a:t>from previous cohorts</a:t>
            </a:r>
          </a:p>
          <a:p>
            <a:pPr lvl="1"/>
            <a:r>
              <a:rPr lang="en-US" sz="5100" dirty="0" smtClean="0"/>
              <a:t>Consider </a:t>
            </a:r>
            <a:r>
              <a:rPr lang="en-US" sz="5100" i="1" dirty="0" smtClean="0">
                <a:solidFill>
                  <a:srgbClr val="FF0000"/>
                </a:solidFill>
              </a:rPr>
              <a:t>historically</a:t>
            </a:r>
            <a:r>
              <a:rPr lang="en-US" sz="5100" dirty="0" smtClean="0">
                <a:solidFill>
                  <a:srgbClr val="FF0000"/>
                </a:solidFill>
              </a:rPr>
              <a:t> </a:t>
            </a:r>
            <a:r>
              <a:rPr lang="en-US" sz="5100" dirty="0" smtClean="0"/>
              <a:t>how students have done</a:t>
            </a:r>
          </a:p>
          <a:p>
            <a:pPr lvl="1"/>
            <a:endParaRPr lang="en-US" sz="5100" dirty="0" smtClean="0"/>
          </a:p>
          <a:p>
            <a:pPr marL="0" indent="0">
              <a:buNone/>
            </a:pPr>
            <a:r>
              <a:rPr lang="en-US" sz="5100" i="1" dirty="0" smtClean="0"/>
              <a:t>For example: “From my experience teaching grade 1, students struggle </a:t>
            </a:r>
            <a:r>
              <a:rPr lang="en-US" sz="5100" i="1" dirty="0"/>
              <a:t>with meaning, structure, and visual issues when reading fiction and nonfiction </a:t>
            </a:r>
            <a:r>
              <a:rPr lang="en-US" sz="5100" i="1" dirty="0" smtClean="0"/>
              <a:t>text</a:t>
            </a:r>
            <a:r>
              <a:rPr lang="en-US" sz="5100" i="1" dirty="0"/>
              <a:t> </a:t>
            </a:r>
            <a:r>
              <a:rPr lang="en-US" sz="5100" i="1" dirty="0" smtClean="0"/>
              <a:t>but </a:t>
            </a:r>
            <a:r>
              <a:rPr lang="en-US" sz="5100" i="1" dirty="0"/>
              <a:t>perform well with using visual cues when reading</a:t>
            </a:r>
            <a:r>
              <a:rPr lang="en-US" sz="5100" i="1" dirty="0" smtClean="0"/>
              <a:t>.”</a:t>
            </a:r>
            <a:endParaRPr lang="en-US" sz="5100" i="1" dirty="0"/>
          </a:p>
          <a:p>
            <a:pPr marL="0" indent="0">
              <a:buNone/>
            </a:pPr>
            <a:endParaRPr lang="en-US" sz="3800" i="1" dirty="0">
              <a:solidFill>
                <a:srgbClr val="FF0000"/>
              </a:solidFill>
            </a:endParaRPr>
          </a:p>
          <a:p>
            <a:pPr marL="0" indent="0">
              <a:buNone/>
            </a:pPr>
            <a:r>
              <a:rPr lang="en-US" sz="3800" i="1" dirty="0" smtClean="0">
                <a:solidFill>
                  <a:srgbClr val="FF0000"/>
                </a:solidFill>
              </a:rPr>
              <a:t>NEW TEACHERS: I have no trend data as I am a new teacher.</a:t>
            </a:r>
          </a:p>
          <a:p>
            <a:pPr marL="0" indent="0">
              <a:buNone/>
            </a:pPr>
            <a:endParaRPr lang="en-US" sz="3800" dirty="0"/>
          </a:p>
          <a:p>
            <a:r>
              <a:rPr lang="en-US" sz="3800" dirty="0" smtClean="0">
                <a:solidFill>
                  <a:srgbClr val="FF0000"/>
                </a:solidFill>
              </a:rPr>
              <a:t>Save</a:t>
            </a:r>
          </a:p>
        </p:txBody>
      </p:sp>
      <p:pic>
        <p:nvPicPr>
          <p:cNvPr id="4" name="Picture 3" descr="H:\TCESC logos 2001\TCESC color transp bckgrnd.tif"/>
          <p:cNvPicPr>
            <a:picLocks noChangeAspect="1" noChangeArrowheads="1"/>
          </p:cNvPicPr>
          <p:nvPr/>
        </p:nvPicPr>
        <p:blipFill>
          <a:blip r:embed="rId2">
            <a:extLst>
              <a:ext uri="{28A0092B-C50C-407E-A947-70E740481C1C}">
                <a14:useLocalDpi xmlns:a14="http://schemas.microsoft.com/office/drawing/2010/main" val="0"/>
              </a:ext>
            </a:extLst>
          </a:blip>
          <a:srcRect b="17342"/>
          <a:stretch>
            <a:fillRect/>
          </a:stretch>
        </p:blipFill>
        <p:spPr bwMode="auto">
          <a:xfrm>
            <a:off x="7391400" y="5410200"/>
            <a:ext cx="12192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52886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Baseline Narrative </a:t>
            </a:r>
            <a:r>
              <a:rPr lang="en-US" sz="1800" dirty="0" smtClean="0"/>
              <a:t>(copy &amp; paste)</a:t>
            </a:r>
            <a:endParaRPr lang="en-US" sz="1800" dirty="0"/>
          </a:p>
        </p:txBody>
      </p:sp>
      <p:sp>
        <p:nvSpPr>
          <p:cNvPr id="3" name="Content Placeholder 2"/>
          <p:cNvSpPr>
            <a:spLocks noGrp="1"/>
          </p:cNvSpPr>
          <p:nvPr>
            <p:ph idx="1"/>
          </p:nvPr>
        </p:nvSpPr>
        <p:spPr/>
        <p:txBody>
          <a:bodyPr>
            <a:normAutofit/>
          </a:bodyPr>
          <a:lstStyle/>
          <a:p>
            <a:pPr marL="0" indent="0">
              <a:buNone/>
            </a:pPr>
            <a:r>
              <a:rPr lang="en-US" dirty="0"/>
              <a:t>Results indicate reading level rates as assessed through benchmarks established through </a:t>
            </a:r>
            <a:r>
              <a:rPr lang="en-US" dirty="0" err="1"/>
              <a:t>Fountas</a:t>
            </a:r>
            <a:r>
              <a:rPr lang="en-US" dirty="0"/>
              <a:t> and </a:t>
            </a:r>
            <a:r>
              <a:rPr lang="en-US" dirty="0" err="1"/>
              <a:t>Pinnell</a:t>
            </a:r>
            <a:r>
              <a:rPr lang="en-US" dirty="0"/>
              <a:t> Reading </a:t>
            </a:r>
            <a:r>
              <a:rPr lang="en-US" dirty="0" smtClean="0"/>
              <a:t>Levels. Students </a:t>
            </a:r>
            <a:r>
              <a:rPr lang="en-US" dirty="0"/>
              <a:t>in our school are assessed quarterly in each of the primary grades (K‐3) using reading benchmark books available through the OSU Literacy </a:t>
            </a:r>
            <a:r>
              <a:rPr lang="en-US" dirty="0" smtClean="0"/>
              <a:t>Collaborative program</a:t>
            </a:r>
            <a:r>
              <a:rPr lang="en-US" dirty="0"/>
              <a:t>. Specific recommended on‐grade‐level reading level targets are given in the program</a:t>
            </a:r>
            <a:r>
              <a:rPr lang="en-US" dirty="0" smtClean="0"/>
              <a:t>. </a:t>
            </a:r>
            <a:endParaRPr lang="en-US" dirty="0"/>
          </a:p>
        </p:txBody>
      </p:sp>
      <p:pic>
        <p:nvPicPr>
          <p:cNvPr id="4" name="Picture 3" descr="H:\TCESC logos 2001\TCESC color transp bckgrnd.tif"/>
          <p:cNvPicPr>
            <a:picLocks noChangeAspect="1" noChangeArrowheads="1"/>
          </p:cNvPicPr>
          <p:nvPr/>
        </p:nvPicPr>
        <p:blipFill>
          <a:blip r:embed="rId2">
            <a:extLst>
              <a:ext uri="{28A0092B-C50C-407E-A947-70E740481C1C}">
                <a14:useLocalDpi xmlns:a14="http://schemas.microsoft.com/office/drawing/2010/main" val="0"/>
              </a:ext>
            </a:extLst>
          </a:blip>
          <a:srcRect b="17342"/>
          <a:stretch>
            <a:fillRect/>
          </a:stretch>
        </p:blipFill>
        <p:spPr bwMode="auto">
          <a:xfrm>
            <a:off x="7482114" y="5790745"/>
            <a:ext cx="12192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8845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Summary of Results: Baseline </a:t>
            </a:r>
            <a:r>
              <a:rPr lang="en-US" dirty="0">
                <a:solidFill>
                  <a:srgbClr val="FF0000"/>
                </a:solidFill>
              </a:rPr>
              <a:t>data</a:t>
            </a:r>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solidFill>
                  <a:schemeClr val="tx2"/>
                </a:solidFill>
              </a:rPr>
              <a:t>LATER</a:t>
            </a:r>
            <a:r>
              <a:rPr lang="en-US" dirty="0" smtClean="0"/>
              <a:t>:</a:t>
            </a:r>
          </a:p>
          <a:p>
            <a:r>
              <a:rPr lang="en-US" dirty="0" smtClean="0"/>
              <a:t>Administer </a:t>
            </a:r>
            <a:r>
              <a:rPr lang="en-US" dirty="0" err="1" smtClean="0"/>
              <a:t>Fountas</a:t>
            </a:r>
            <a:r>
              <a:rPr lang="en-US" dirty="0" smtClean="0"/>
              <a:t> &amp; </a:t>
            </a:r>
            <a:r>
              <a:rPr lang="en-US" dirty="0" err="1" smtClean="0"/>
              <a:t>Pinnell</a:t>
            </a:r>
            <a:r>
              <a:rPr lang="en-US" dirty="0" smtClean="0"/>
              <a:t> Benchmark beginning of year assessment</a:t>
            </a:r>
          </a:p>
          <a:p>
            <a:pPr marL="0" indent="0">
              <a:buNone/>
            </a:pPr>
            <a:endParaRPr lang="en-US" dirty="0" smtClean="0"/>
          </a:p>
          <a:p>
            <a:r>
              <a:rPr lang="en-US" dirty="0" smtClean="0"/>
              <a:t>Return to SLO template and summarize </a:t>
            </a:r>
            <a:r>
              <a:rPr lang="en-US" dirty="0"/>
              <a:t>how students performed on the pre-assessment</a:t>
            </a:r>
            <a:r>
              <a:rPr lang="en-US" dirty="0" smtClean="0"/>
              <a:t>.</a:t>
            </a:r>
          </a:p>
          <a:p>
            <a:pPr lvl="1"/>
            <a:r>
              <a:rPr lang="en-US" dirty="0" smtClean="0"/>
              <a:t>Table of results (use instructional level expectations for reading chart)</a:t>
            </a:r>
          </a:p>
          <a:p>
            <a:pPr marL="914400" lvl="2" indent="0">
              <a:buNone/>
            </a:pPr>
            <a:r>
              <a:rPr lang="en-US" sz="3100" dirty="0" smtClean="0"/>
              <a:t># of students that </a:t>
            </a:r>
            <a:r>
              <a:rPr lang="en-US" sz="3100" dirty="0" smtClean="0">
                <a:solidFill>
                  <a:srgbClr val="FF0000"/>
                </a:solidFill>
              </a:rPr>
              <a:t>exceed expectations</a:t>
            </a:r>
          </a:p>
          <a:p>
            <a:pPr marL="914400" lvl="2" indent="0">
              <a:buNone/>
            </a:pPr>
            <a:r>
              <a:rPr lang="en-US" sz="3100" dirty="0" smtClean="0"/>
              <a:t># of students that </a:t>
            </a:r>
            <a:r>
              <a:rPr lang="en-US" sz="3100" dirty="0" smtClean="0">
                <a:solidFill>
                  <a:srgbClr val="FF0000"/>
                </a:solidFill>
              </a:rPr>
              <a:t>meet expectations</a:t>
            </a:r>
          </a:p>
          <a:p>
            <a:pPr marL="914400" lvl="2" indent="0">
              <a:buNone/>
            </a:pPr>
            <a:r>
              <a:rPr lang="en-US" sz="3100" dirty="0" smtClean="0"/>
              <a:t># of students that </a:t>
            </a:r>
            <a:r>
              <a:rPr lang="en-US" sz="3100" dirty="0" smtClean="0">
                <a:solidFill>
                  <a:srgbClr val="FF0000"/>
                </a:solidFill>
              </a:rPr>
              <a:t>approach expectations</a:t>
            </a:r>
          </a:p>
          <a:p>
            <a:pPr marL="914400" lvl="2" indent="0">
              <a:buNone/>
            </a:pPr>
            <a:r>
              <a:rPr lang="en-US" sz="3100" dirty="0"/>
              <a:t># of students that </a:t>
            </a:r>
            <a:r>
              <a:rPr lang="en-US" sz="3100" dirty="0" smtClean="0">
                <a:solidFill>
                  <a:srgbClr val="FF0000"/>
                </a:solidFill>
              </a:rPr>
              <a:t>do not meet </a:t>
            </a:r>
            <a:r>
              <a:rPr lang="en-US" sz="3100" dirty="0">
                <a:solidFill>
                  <a:srgbClr val="FF0000"/>
                </a:solidFill>
              </a:rPr>
              <a:t>expectations</a:t>
            </a:r>
          </a:p>
          <a:p>
            <a:pPr marL="914400" lvl="2" indent="0">
              <a:buNone/>
            </a:pPr>
            <a:endParaRPr lang="en-US" dirty="0" smtClean="0">
              <a:solidFill>
                <a:srgbClr val="FF0000"/>
              </a:solidFill>
            </a:endParaRPr>
          </a:p>
          <a:p>
            <a:pPr lvl="1"/>
            <a:r>
              <a:rPr lang="en-US" dirty="0" smtClean="0"/>
              <a:t>Narrative of </a:t>
            </a:r>
            <a:r>
              <a:rPr lang="en-US" dirty="0" smtClean="0">
                <a:solidFill>
                  <a:srgbClr val="FF0000"/>
                </a:solidFill>
              </a:rPr>
              <a:t>strengths </a:t>
            </a:r>
            <a:r>
              <a:rPr lang="en-US" dirty="0" smtClean="0"/>
              <a:t>and</a:t>
            </a:r>
            <a:r>
              <a:rPr lang="en-US" dirty="0" smtClean="0">
                <a:solidFill>
                  <a:srgbClr val="FF0000"/>
                </a:solidFill>
              </a:rPr>
              <a:t> weaknesses </a:t>
            </a:r>
            <a:r>
              <a:rPr lang="en-US" dirty="0" smtClean="0"/>
              <a:t>from benchmark</a:t>
            </a:r>
          </a:p>
          <a:p>
            <a:pPr marL="457200" lvl="1" indent="0">
              <a:buNone/>
            </a:pPr>
            <a:endParaRPr lang="en-US" dirty="0"/>
          </a:p>
          <a:p>
            <a:pPr marL="0" indent="0">
              <a:buNone/>
            </a:pPr>
            <a:endParaRPr lang="en-US" dirty="0"/>
          </a:p>
          <a:p>
            <a:pPr marL="0" indent="0">
              <a:buNone/>
            </a:pPr>
            <a:endParaRPr lang="en-US" dirty="0" smtClean="0"/>
          </a:p>
        </p:txBody>
      </p:sp>
      <p:pic>
        <p:nvPicPr>
          <p:cNvPr id="4" name="Picture 3" descr="H:\TCESC logos 2001\TCESC color transp bckgrnd.tif"/>
          <p:cNvPicPr>
            <a:picLocks noChangeAspect="1" noChangeArrowheads="1"/>
          </p:cNvPicPr>
          <p:nvPr/>
        </p:nvPicPr>
        <p:blipFill>
          <a:blip r:embed="rId2">
            <a:extLst>
              <a:ext uri="{28A0092B-C50C-407E-A947-70E740481C1C}">
                <a14:useLocalDpi xmlns:a14="http://schemas.microsoft.com/office/drawing/2010/main" val="0"/>
              </a:ext>
            </a:extLst>
          </a:blip>
          <a:srcRect b="17342"/>
          <a:stretch>
            <a:fillRect/>
          </a:stretch>
        </p:blipFill>
        <p:spPr bwMode="auto">
          <a:xfrm>
            <a:off x="7391400" y="5410200"/>
            <a:ext cx="12192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01907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Summary of Results: Baseline </a:t>
            </a:r>
            <a:r>
              <a:rPr lang="en-US" dirty="0">
                <a:solidFill>
                  <a:srgbClr val="FF0000"/>
                </a:solidFill>
              </a:rPr>
              <a:t>data</a:t>
            </a:r>
          </a:p>
        </p:txBody>
      </p:sp>
      <p:pic>
        <p:nvPicPr>
          <p:cNvPr id="4" name="Picture 3" descr="H:\TCESC logos 2001\TCESC color transp bckgrnd.tif"/>
          <p:cNvPicPr>
            <a:picLocks noChangeAspect="1" noChangeArrowheads="1"/>
          </p:cNvPicPr>
          <p:nvPr/>
        </p:nvPicPr>
        <p:blipFill>
          <a:blip r:embed="rId2">
            <a:extLst>
              <a:ext uri="{28A0092B-C50C-407E-A947-70E740481C1C}">
                <a14:useLocalDpi xmlns:a14="http://schemas.microsoft.com/office/drawing/2010/main" val="0"/>
              </a:ext>
            </a:extLst>
          </a:blip>
          <a:srcRect b="17342"/>
          <a:stretch>
            <a:fillRect/>
          </a:stretch>
        </p:blipFill>
        <p:spPr bwMode="auto">
          <a:xfrm>
            <a:off x="7391400" y="5410200"/>
            <a:ext cx="12192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p:cNvGraphicFramePr>
            <a:graphicFrameLocks noGrp="1"/>
          </p:cNvGraphicFramePr>
          <p:nvPr>
            <p:extLst>
              <p:ext uri="{D42A27DB-BD31-4B8C-83A1-F6EECF244321}">
                <p14:modId xmlns:p14="http://schemas.microsoft.com/office/powerpoint/2010/main" val="1124593532"/>
              </p:ext>
            </p:extLst>
          </p:nvPr>
        </p:nvGraphicFramePr>
        <p:xfrm>
          <a:off x="1828800" y="1905000"/>
          <a:ext cx="5562600" cy="3584314"/>
        </p:xfrm>
        <a:graphic>
          <a:graphicData uri="http://schemas.openxmlformats.org/drawingml/2006/table">
            <a:tbl>
              <a:tblPr firstRow="1" bandRow="1">
                <a:tableStyleId>{5C22544A-7EE6-4342-B048-85BDC9FD1C3A}</a:tableStyleId>
              </a:tblPr>
              <a:tblGrid>
                <a:gridCol w="1854200"/>
                <a:gridCol w="1854200"/>
                <a:gridCol w="1854200"/>
              </a:tblGrid>
              <a:tr h="1481194">
                <a:tc>
                  <a:txBody>
                    <a:bodyPr/>
                    <a:lstStyle/>
                    <a:p>
                      <a:r>
                        <a:rPr lang="en-US" sz="3200" dirty="0" smtClean="0"/>
                        <a:t>Grade</a:t>
                      </a:r>
                      <a:endParaRPr lang="en-US" sz="3200" dirty="0"/>
                    </a:p>
                  </a:txBody>
                  <a:tcPr/>
                </a:tc>
                <a:tc>
                  <a:txBody>
                    <a:bodyPr/>
                    <a:lstStyle/>
                    <a:p>
                      <a:r>
                        <a:rPr lang="en-US" sz="3200" dirty="0" smtClean="0"/>
                        <a:t>Beginning of Year</a:t>
                      </a:r>
                      <a:endParaRPr lang="en-US" sz="3200" dirty="0"/>
                    </a:p>
                  </a:txBody>
                  <a:tcPr/>
                </a:tc>
                <a:tc>
                  <a:txBody>
                    <a:bodyPr/>
                    <a:lstStyle/>
                    <a:p>
                      <a:r>
                        <a:rPr lang="en-US" sz="3200" dirty="0" smtClean="0"/>
                        <a:t># of students</a:t>
                      </a:r>
                      <a:endParaRPr lang="en-US" sz="3200" dirty="0"/>
                    </a:p>
                  </a:txBody>
                  <a:tcPr/>
                </a:tc>
              </a:tr>
              <a:tr h="514891">
                <a:tc>
                  <a:txBody>
                    <a:bodyPr/>
                    <a:lstStyle/>
                    <a:p>
                      <a:pPr algn="ctr"/>
                      <a:r>
                        <a:rPr lang="en-US" sz="2800" dirty="0" smtClean="0"/>
                        <a:t>K</a:t>
                      </a:r>
                      <a:endParaRPr lang="en-US" sz="2800" dirty="0"/>
                    </a:p>
                  </a:txBody>
                  <a:tcPr/>
                </a:tc>
                <a:tc>
                  <a:txBody>
                    <a:bodyPr/>
                    <a:lstStyle/>
                    <a:p>
                      <a:r>
                        <a:rPr lang="en-US" dirty="0" smtClean="0"/>
                        <a:t>C</a:t>
                      </a:r>
                    </a:p>
                    <a:p>
                      <a:r>
                        <a:rPr lang="en-US" dirty="0" smtClean="0"/>
                        <a:t>B</a:t>
                      </a:r>
                    </a:p>
                    <a:p>
                      <a:r>
                        <a:rPr lang="en-US" dirty="0" smtClean="0"/>
                        <a:t>A</a:t>
                      </a:r>
                      <a:endParaRPr lang="en-US" dirty="0"/>
                    </a:p>
                  </a:txBody>
                  <a:tcPr/>
                </a:tc>
                <a:tc>
                  <a:txBody>
                    <a:bodyPr/>
                    <a:lstStyle/>
                    <a:p>
                      <a:endParaRPr lang="en-US" dirty="0"/>
                    </a:p>
                  </a:txBody>
                  <a:tcPr/>
                </a:tc>
              </a:tr>
              <a:tr h="514891">
                <a:tc>
                  <a:txBody>
                    <a:bodyPr/>
                    <a:lstStyle/>
                    <a:p>
                      <a:pPr algn="ctr"/>
                      <a:r>
                        <a:rPr lang="en-US" sz="2800" dirty="0" smtClean="0"/>
                        <a:t>1</a:t>
                      </a:r>
                      <a:endParaRPr lang="en-US" sz="2800" dirty="0"/>
                    </a:p>
                  </a:txBody>
                  <a:tcPr/>
                </a:tc>
                <a:tc>
                  <a:txBody>
                    <a:bodyPr/>
                    <a:lstStyle/>
                    <a:p>
                      <a:r>
                        <a:rPr lang="en-US" dirty="0" smtClean="0"/>
                        <a:t>E+</a:t>
                      </a:r>
                    </a:p>
                    <a:p>
                      <a:r>
                        <a:rPr lang="en-US" dirty="0" smtClean="0"/>
                        <a:t>D/E</a:t>
                      </a:r>
                    </a:p>
                    <a:p>
                      <a:r>
                        <a:rPr lang="en-US" dirty="0" smtClean="0"/>
                        <a:t>C</a:t>
                      </a:r>
                    </a:p>
                    <a:p>
                      <a:r>
                        <a:rPr lang="en-US" dirty="0" smtClean="0"/>
                        <a:t>Below C</a:t>
                      </a:r>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6556297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1256</TotalTime>
  <Words>1847</Words>
  <Application>Microsoft Office PowerPoint</Application>
  <PresentationFormat>On-screen Show (4:3)</PresentationFormat>
  <Paragraphs>244</Paragraphs>
  <Slides>24</Slides>
  <Notes>9</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General Information</vt:lpstr>
      <vt:lpstr>PowerPoint Presentation</vt:lpstr>
      <vt:lpstr>SLO Template AGENDA </vt:lpstr>
      <vt:lpstr>Name/Subject/Course</vt:lpstr>
      <vt:lpstr>Baseline and Trend Data</vt:lpstr>
      <vt:lpstr>Trend Data</vt:lpstr>
      <vt:lpstr>Baseline Narrative (copy &amp; paste)</vt:lpstr>
      <vt:lpstr>Summary of Results: Baseline data</vt:lpstr>
      <vt:lpstr>Summary of Results: Baseline data</vt:lpstr>
      <vt:lpstr>Summary of Results: Baseline data</vt:lpstr>
      <vt:lpstr>Student Population Did you…</vt:lpstr>
      <vt:lpstr>Interval of Instruction: Did you…</vt:lpstr>
      <vt:lpstr>Standards and Content: Did you…</vt:lpstr>
      <vt:lpstr>Standards and Content Narrative</vt:lpstr>
      <vt:lpstr>Assessments</vt:lpstr>
      <vt:lpstr>Assessment Narrative</vt:lpstr>
      <vt:lpstr> Growth Targets </vt:lpstr>
      <vt:lpstr>Growth Target Table (suggested)</vt:lpstr>
      <vt:lpstr>Growth Target Table (suggested)</vt:lpstr>
      <vt:lpstr>Next Steps </vt:lpstr>
      <vt:lpstr>SLO Help  </vt:lpstr>
      <vt:lpstr>Preview: The Rationale Section</vt:lpstr>
      <vt:lpstr> Rationale for Growth Target(s) Did you explain…</vt:lpstr>
      <vt:lpstr>Review and Revise </vt:lpstr>
    </vt:vector>
  </TitlesOfParts>
  <Company>TCESC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William R. Young</dc:creator>
  <cp:lastModifiedBy>Dr. William R. Young</cp:lastModifiedBy>
  <cp:revision>78</cp:revision>
  <cp:lastPrinted>2014-08-11T11:58:38Z</cp:lastPrinted>
  <dcterms:created xsi:type="dcterms:W3CDTF">2013-04-25T17:35:19Z</dcterms:created>
  <dcterms:modified xsi:type="dcterms:W3CDTF">2014-08-20T20:46:55Z</dcterms:modified>
</cp:coreProperties>
</file>